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sldIdLst>
    <p:sldId id="256" r:id="rId2"/>
    <p:sldId id="463" r:id="rId3"/>
    <p:sldId id="524" r:id="rId4"/>
    <p:sldId id="520" r:id="rId5"/>
    <p:sldId id="522" r:id="rId6"/>
    <p:sldId id="521" r:id="rId7"/>
    <p:sldId id="529" r:id="rId8"/>
    <p:sldId id="531" r:id="rId9"/>
    <p:sldId id="533" r:id="rId10"/>
    <p:sldId id="551" r:id="rId11"/>
    <p:sldId id="552" r:id="rId12"/>
    <p:sldId id="528" r:id="rId13"/>
    <p:sldId id="527" r:id="rId14"/>
    <p:sldId id="526" r:id="rId15"/>
    <p:sldId id="541" r:id="rId16"/>
    <p:sldId id="542" r:id="rId17"/>
    <p:sldId id="548" r:id="rId18"/>
    <p:sldId id="554" r:id="rId19"/>
    <p:sldId id="540" r:id="rId20"/>
    <p:sldId id="550" r:id="rId21"/>
    <p:sldId id="553" r:id="rId22"/>
    <p:sldId id="477" r:id="rId23"/>
    <p:sldId id="399" r:id="rId24"/>
    <p:sldId id="409" r:id="rId25"/>
    <p:sldId id="481" r:id="rId26"/>
    <p:sldId id="482" r:id="rId27"/>
    <p:sldId id="5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4465" autoAdjust="0"/>
  </p:normalViewPr>
  <p:slideViewPr>
    <p:cSldViewPr snapToGrid="0">
      <p:cViewPr varScale="1">
        <p:scale>
          <a:sx n="80" d="100"/>
          <a:sy n="80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3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F329-4EF3-91E9-E8394B7CE3F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99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29-4EF3-91E9-E8394B7CE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1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2A06D-4991-4208-8C88-4E8BAD69A8B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1775E-EDE2-4DE5-A02D-A8BD8C6F6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2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01775E-EDE2-4DE5-A02D-A8BD8C6F6A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01775E-EDE2-4DE5-A02D-A8BD8C6F6A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03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63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6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9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0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20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E0DA5-0C76-4851-AA82-0B75261F9EB4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83446-D492-49CB-B85A-4EA5E06E8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apui5.hana.ondemand.com/#/control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sapui5.hana.ondemand.com/#/ap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too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sapui5.hana.ondemand.com/#/demoapps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apui5.hana.ondemand.com/#/api/sap.m.Butt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10" Type="http://schemas.openxmlformats.org/officeDocument/2006/relationships/image" Target="../media/image2.png"/><Relationship Id="rId4" Type="http://schemas.openxmlformats.org/officeDocument/2006/relationships/image" Target="../media/image22.tiff"/><Relationship Id="rId9" Type="http://schemas.openxmlformats.org/officeDocument/2006/relationships/hyperlink" Target="https://anubhavtrainings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V8UD9QnJ4A&amp;list=PLcxqFaocb9WLaza2kOjkUCDIQGbzNos6p" TargetMode="External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2" Type="http://schemas.openxmlformats.org/officeDocument/2006/relationships/hyperlink" Target="https://www.youtube.com/watch?v=vlKBQ3g0w_E&amp;list=PLcxqFaocb9WIQJ-kptyPuiMSVWZVd2ff_&amp;index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xQzhXhq1ZyI&amp;list=PLcxqFaocb9WLtnq-rpXbRy5hnKECxr95G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www.youtube.com/watch?v=aVPk_FE9O3s&amp;list=PLcxqFaocb9WJ8g8TZPsHQIEcSjKW9F0IE&amp;index=2" TargetMode="External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8915400 w 12192000"/>
              <a:gd name="connsiteY2" fmla="*/ 4593771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8915400" y="459377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2712" y="291830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355" y="5017269"/>
            <a:ext cx="1863645" cy="18407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491" y="3579798"/>
            <a:ext cx="6629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chemeClr val="bg1"/>
                </a:solidFill>
                <a:latin typeface="Cooper Black" panose="0208090404030B020404" pitchFamily="18" charset="0"/>
              </a:rPr>
              <a:t>Day –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5CA-C2E2-40A6-8CE6-90DA460ACF0D}"/>
              </a:ext>
            </a:extLst>
          </p:cNvPr>
          <p:cNvSpPr txBox="1"/>
          <p:nvPr/>
        </p:nvSpPr>
        <p:spPr>
          <a:xfrm>
            <a:off x="122712" y="154049"/>
            <a:ext cx="116640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cap="all" spc="-150" dirty="0">
                <a:solidFill>
                  <a:schemeClr val="accent3"/>
                </a:solidFill>
              </a:rPr>
              <a:t>SAP </a:t>
            </a:r>
            <a:r>
              <a:rPr lang="en-US" sz="5400" b="1" dirty="0">
                <a:solidFill>
                  <a:schemeClr val="accent3"/>
                </a:solidFill>
              </a:rPr>
              <a:t>UI5 &amp; FIORI with OData TRAINING using BAS</a:t>
            </a:r>
          </a:p>
        </p:txBody>
      </p:sp>
    </p:spTree>
    <p:extLst>
      <p:ext uri="{BB962C8B-B14F-4D97-AF65-F5344CB8AC3E}">
        <p14:creationId xmlns:p14="http://schemas.microsoft.com/office/powerpoint/2010/main" val="6981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on – Initialize first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a new ui5 project using the steps mentioned in the previous slide.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manifest.json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2D5B-5B39-4DFB-86A4-023ED7A2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4" y="1517754"/>
            <a:ext cx="6618992" cy="442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43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a Simple Button Control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will add a simple button control to our app an on press of that button a alert message will be shown to the user, with message “Spiderman is here”.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2B0A5-FD95-4A2E-B193-919130EA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940" y="2256418"/>
            <a:ext cx="7970895" cy="2430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74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 SDK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Documentation of SAP UI5 is 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available at </a:t>
            </a:r>
            <a:r>
              <a:rPr lang="en-US" b="0" i="0" u="none" strike="noStrike" dirty="0">
                <a:solidFill>
                  <a:srgbClr val="0600FF"/>
                </a:solidFill>
                <a:effectLst/>
                <a:latin typeface="-apple-system"/>
                <a:hlinkClick r:id="rId3"/>
              </a:rPr>
              <a:t>the SAPUI5 Software Development Kit</a:t>
            </a:r>
            <a:r>
              <a:rPr lang="en-US" b="0" i="0" dirty="0">
                <a:solidFill>
                  <a:srgbClr val="2B2B2B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B2B2B"/>
                </a:solidFill>
                <a:latin typeface="-apple-system"/>
              </a:rPr>
              <a:t>We can access the SAP UI5 API’s at the Documentation page of SAP UI5 or you can use the link to go to sap’s API screen - </a:t>
            </a:r>
            <a:r>
              <a:rPr lang="en-US" dirty="0">
                <a:solidFill>
                  <a:srgbClr val="2B2B2B"/>
                </a:solidFill>
                <a:latin typeface="-apple-system"/>
                <a:hlinkClick r:id="rId4"/>
              </a:rPr>
              <a:t>https://sapui5.hana.ondemand.com/#/api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directly search the required api’s on the SDK.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SDK contains the sample of all the controls which we can use in UI5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8C219781-96E6-4733-9BA8-C4CFD76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2725341"/>
            <a:ext cx="5313944" cy="251537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C947C017-BB79-4C45-8CCC-EA79DF3BE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964" y="2725341"/>
            <a:ext cx="5313944" cy="2537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D90D-4AAB-42DF-B189-FEBCEA5FAEDB}"/>
              </a:ext>
            </a:extLst>
          </p:cNvPr>
          <p:cNvSpPr txBox="1"/>
          <p:nvPr/>
        </p:nvSpPr>
        <p:spPr>
          <a:xfrm>
            <a:off x="590550" y="52626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API reference screen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C1F98-7673-4836-9E12-CF197503459A}"/>
              </a:ext>
            </a:extLst>
          </p:cNvPr>
          <p:cNvSpPr txBox="1"/>
          <p:nvPr/>
        </p:nvSpPr>
        <p:spPr>
          <a:xfrm>
            <a:off x="8620125" y="5362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SAP UI5 Sample reference screen</a:t>
            </a:r>
          </a:p>
        </p:txBody>
      </p:sp>
    </p:spTree>
    <p:extLst>
      <p:ext uri="{BB962C8B-B14F-4D97-AF65-F5344CB8AC3E}">
        <p14:creationId xmlns:p14="http://schemas.microsoft.com/office/powerpoint/2010/main" val="256245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UI5 SDK contains tools to make the development smooth for the developers.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has UI5 icon packs which can be directly accessed for the UI5 SDK’s Tool Screen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SAP UI5 SDK provides us the demo application, So we can get an idea about how to create different type of applications using UI5 controls</a:t>
            </a:r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25" name="Picture 24">
            <a:hlinkClick r:id="rId3"/>
            <a:extLst>
              <a:ext uri="{FF2B5EF4-FFF2-40B4-BE49-F238E27FC236}">
                <a16:creationId xmlns:a16="http://schemas.microsoft.com/office/drawing/2014/main" id="{0E4D0A44-C633-4090-A5F3-9055402D1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2462000"/>
            <a:ext cx="5533426" cy="2691025"/>
          </a:xfrm>
          <a:prstGeom prst="rect">
            <a:avLst/>
          </a:prstGeom>
        </p:spPr>
      </p:pic>
      <p:pic>
        <p:nvPicPr>
          <p:cNvPr id="26" name="Picture 25">
            <a:hlinkClick r:id="rId5"/>
            <a:extLst>
              <a:ext uri="{FF2B5EF4-FFF2-40B4-BE49-F238E27FC236}">
                <a16:creationId xmlns:a16="http://schemas.microsoft.com/office/drawing/2014/main" id="{96C9BFD4-7C30-41FF-AB40-FB3E39080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185" y="2462000"/>
            <a:ext cx="5533426" cy="26579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29CBCF-E8D1-436B-ADE3-B17D90BEC723}"/>
              </a:ext>
            </a:extLst>
          </p:cNvPr>
          <p:cNvSpPr txBox="1"/>
          <p:nvPr/>
        </p:nvSpPr>
        <p:spPr>
          <a:xfrm>
            <a:off x="390525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UI5 SDK Tools Screen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9FB92A-EC23-42D5-AB71-A5AB6D21AA40}"/>
              </a:ext>
            </a:extLst>
          </p:cNvPr>
          <p:cNvSpPr txBox="1"/>
          <p:nvPr/>
        </p:nvSpPr>
        <p:spPr>
          <a:xfrm>
            <a:off x="9049377" y="5254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UI5 SDK Demo Apps Screen</a:t>
            </a:r>
          </a:p>
        </p:txBody>
      </p:sp>
    </p:spTree>
    <p:extLst>
      <p:ext uri="{BB962C8B-B14F-4D97-AF65-F5344CB8AC3E}">
        <p14:creationId xmlns:p14="http://schemas.microsoft.com/office/powerpoint/2010/main" val="63996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UI5 SDK continues…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When we search and open any API we see a screen similar to one which is shown below.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Every API contains different kind of: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Properties,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Aggregations,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Associations,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Events,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B0C8C9-E94C-4F3A-84B3-F1B957136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50" y="1882857"/>
            <a:ext cx="8420100" cy="39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62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Views in SAP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 is responsible to manage information display to the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Views are based on Model.</a:t>
            </a:r>
          </a:p>
          <a:p>
            <a:pPr algn="just"/>
            <a:endParaRPr lang="en-US" dirty="0"/>
          </a:p>
          <a:p>
            <a:pPr algn="just"/>
            <a:r>
              <a:rPr lang="en-US" b="0" i="0" dirty="0">
                <a:effectLst/>
              </a:rPr>
              <a:t>Ther</a:t>
            </a:r>
            <a:r>
              <a:rPr lang="en-US" dirty="0"/>
              <a:t>e are Four types of views in SAP UI5, these are listed below: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XML View:- It is in the XML format. The file name ends with the extension “.view.xml”. There are no predefined methods in the XML view.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 View:- </a:t>
            </a:r>
            <a:r>
              <a:rPr lang="en-US" b="0" i="0" dirty="0">
                <a:effectLst/>
              </a:rPr>
              <a:t>It is in JavaScript format. The extension of the view file is “.view.js”. 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JSON View:- </a:t>
            </a:r>
            <a:r>
              <a:rPr lang="en-US" b="0" i="0" dirty="0">
                <a:effectLst/>
              </a:rPr>
              <a:t>It is in JSON format.  The file name ends with the extension “.view.json”.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b="0" i="0" dirty="0">
                <a:effectLst/>
              </a:rPr>
              <a:t>HTML View:- It is in HTML format. The file name ends with the extension “.view.html”. Here we create the controls within the &lt;div&gt; tags, as we do while developing HTML pages.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02F69D-0956-4CA1-9B5B-2EE9DAE1E2F3}"/>
              </a:ext>
            </a:extLst>
          </p:cNvPr>
          <p:cNvGrpSpPr/>
          <p:nvPr/>
        </p:nvGrpSpPr>
        <p:grpSpPr>
          <a:xfrm>
            <a:off x="5520734" y="4008434"/>
            <a:ext cx="3183923" cy="2293757"/>
            <a:chOff x="3435320" y="1164752"/>
            <a:chExt cx="6172373" cy="468107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497270-8691-4D81-B159-90AEBDF31AFE}"/>
                </a:ext>
              </a:extLst>
            </p:cNvPr>
            <p:cNvSpPr/>
            <p:nvPr/>
          </p:nvSpPr>
          <p:spPr>
            <a:xfrm>
              <a:off x="3980940" y="1618886"/>
              <a:ext cx="4226944" cy="4226944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3EEAD4A0-DF67-44C0-B9F9-5A03E9021E4D}"/>
                </a:ext>
              </a:extLst>
            </p:cNvPr>
            <p:cNvGraphicFramePr/>
            <p:nvPr/>
          </p:nvGraphicFramePr>
          <p:xfrm>
            <a:off x="3435320" y="1959630"/>
            <a:ext cx="5318184" cy="35454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Donut 4">
              <a:extLst>
                <a:ext uri="{FF2B5EF4-FFF2-40B4-BE49-F238E27FC236}">
                  <a16:creationId xmlns:a16="http://schemas.microsoft.com/office/drawing/2014/main" id="{0D1FE19F-1655-4033-A620-ACA78E087820}"/>
                </a:ext>
              </a:extLst>
            </p:cNvPr>
            <p:cNvSpPr/>
            <p:nvPr/>
          </p:nvSpPr>
          <p:spPr>
            <a:xfrm>
              <a:off x="5180012" y="2817958"/>
              <a:ext cx="1828800" cy="1828800"/>
            </a:xfrm>
            <a:prstGeom prst="donut">
              <a:avLst>
                <a:gd name="adj" fmla="val 14475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8866EE-5E16-4564-8265-BF57214AE72B}"/>
                </a:ext>
              </a:extLst>
            </p:cNvPr>
            <p:cNvSpPr/>
            <p:nvPr/>
          </p:nvSpPr>
          <p:spPr>
            <a:xfrm>
              <a:off x="5852873" y="3490819"/>
              <a:ext cx="483078" cy="483078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5126EA-E8F2-4E91-AB82-F4F7FF19543D}"/>
                </a:ext>
              </a:extLst>
            </p:cNvPr>
            <p:cNvSpPr txBox="1"/>
            <p:nvPr/>
          </p:nvSpPr>
          <p:spPr>
            <a:xfrm>
              <a:off x="3435320" y="1164752"/>
              <a:ext cx="1359073" cy="849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AB7F7D-5EF8-4F77-939B-7AC1CBEB4C9C}"/>
                </a:ext>
              </a:extLst>
            </p:cNvPr>
            <p:cNvSpPr txBox="1"/>
            <p:nvPr/>
          </p:nvSpPr>
          <p:spPr>
            <a:xfrm>
              <a:off x="8255269" y="1500068"/>
              <a:ext cx="1352424" cy="849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29648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99%</a:t>
              </a:r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6877B875-86A2-40D9-9F55-ED2CDC609AA1}"/>
                </a:ext>
              </a:extLst>
            </p:cNvPr>
            <p:cNvSpPr/>
            <p:nvPr/>
          </p:nvSpPr>
          <p:spPr>
            <a:xfrm>
              <a:off x="4614316" y="1560591"/>
              <a:ext cx="1359073" cy="666651"/>
            </a:xfrm>
            <a:custGeom>
              <a:avLst/>
              <a:gdLst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66300 h 730179"/>
                <a:gd name="connsiteX1" fmla="*/ 729641 w 1359074"/>
                <a:gd name="connsiteY1" fmla="*/ 63168 h 730179"/>
                <a:gd name="connsiteX2" fmla="*/ 1359074 w 1359074"/>
                <a:gd name="connsiteY2" fmla="*/ 730179 h 730179"/>
                <a:gd name="connsiteX3" fmla="*/ 1359074 w 1359074"/>
                <a:gd name="connsiteY3" fmla="*/ 730179 h 730179"/>
                <a:gd name="connsiteX0" fmla="*/ 0 w 1359074"/>
                <a:gd name="connsiteY0" fmla="*/ 3132 h 667011"/>
                <a:gd name="connsiteX1" fmla="*/ 729641 w 1359074"/>
                <a:gd name="connsiteY1" fmla="*/ 0 h 667011"/>
                <a:gd name="connsiteX2" fmla="*/ 1359074 w 1359074"/>
                <a:gd name="connsiteY2" fmla="*/ 667011 h 667011"/>
                <a:gd name="connsiteX3" fmla="*/ 1359074 w 1359074"/>
                <a:gd name="connsiteY3" fmla="*/ 667011 h 667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074" h="667011">
                  <a:moveTo>
                    <a:pt x="0" y="3132"/>
                  </a:moveTo>
                  <a:lnTo>
                    <a:pt x="729641" y="0"/>
                  </a:lnTo>
                  <a:lnTo>
                    <a:pt x="1359074" y="667011"/>
                  </a:lnTo>
                  <a:lnTo>
                    <a:pt x="1359074" y="667011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508C7C97-05EA-4ABF-A609-34FB42F05687}"/>
                </a:ext>
              </a:extLst>
            </p:cNvPr>
            <p:cNvSpPr/>
            <p:nvPr/>
          </p:nvSpPr>
          <p:spPr>
            <a:xfrm>
              <a:off x="6896911" y="1838529"/>
              <a:ext cx="1274323" cy="700390"/>
            </a:xfrm>
            <a:custGeom>
              <a:avLst/>
              <a:gdLst>
                <a:gd name="connsiteX0" fmla="*/ 1478604 w 1478604"/>
                <a:gd name="connsiteY0" fmla="*/ 50546 h 575839"/>
                <a:gd name="connsiteX1" fmla="*/ 787940 w 1478604"/>
                <a:gd name="connsiteY1" fmla="*/ 50546 h 575839"/>
                <a:gd name="connsiteX2" fmla="*/ 0 w 1478604"/>
                <a:gd name="connsiteY2" fmla="*/ 575839 h 575839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478604 w 1478604"/>
                <a:gd name="connsiteY0" fmla="*/ 0 h 525293"/>
                <a:gd name="connsiteX1" fmla="*/ 787940 w 1478604"/>
                <a:gd name="connsiteY1" fmla="*/ 0 h 525293"/>
                <a:gd name="connsiteX2" fmla="*/ 0 w 1478604"/>
                <a:gd name="connsiteY2" fmla="*/ 525293 h 525293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51880 h 752270"/>
                <a:gd name="connsiteX1" fmla="*/ 583659 w 1274323"/>
                <a:gd name="connsiteY1" fmla="*/ 51880 h 752270"/>
                <a:gd name="connsiteX2" fmla="*/ 0 w 1274323"/>
                <a:gd name="connsiteY2" fmla="*/ 752270 h 752270"/>
                <a:gd name="connsiteX0" fmla="*/ 1274323 w 1274323"/>
                <a:gd name="connsiteY0" fmla="*/ 0 h 700390"/>
                <a:gd name="connsiteX1" fmla="*/ 583659 w 1274323"/>
                <a:gd name="connsiteY1" fmla="*/ 0 h 700390"/>
                <a:gd name="connsiteX2" fmla="*/ 0 w 1274323"/>
                <a:gd name="connsiteY2" fmla="*/ 700390 h 70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4323" h="700390">
                  <a:moveTo>
                    <a:pt x="1274323" y="0"/>
                  </a:moveTo>
                  <a:lnTo>
                    <a:pt x="583659" y="0"/>
                  </a:lnTo>
                  <a:lnTo>
                    <a:pt x="0" y="700390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dash"/>
              <a:headEnd type="oval" w="med" len="med"/>
              <a:tailEnd type="oval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2F335A-BAE3-4B8E-A0C0-53B5855F5039}"/>
              </a:ext>
            </a:extLst>
          </p:cNvPr>
          <p:cNvSpPr txBox="1"/>
          <p:nvPr/>
        </p:nvSpPr>
        <p:spPr>
          <a:xfrm>
            <a:off x="298730" y="3784314"/>
            <a:ext cx="282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Usage of Views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3B0E7-AA48-4BA6-92AD-713B8AD1AF13}"/>
              </a:ext>
            </a:extLst>
          </p:cNvPr>
          <p:cNvSpPr txBox="1"/>
          <p:nvPr/>
        </p:nvSpPr>
        <p:spPr>
          <a:xfrm>
            <a:off x="4019550" y="4365729"/>
            <a:ext cx="178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 View is used only in 2% of the views.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6E0FDA-68F6-4DCB-A511-5FFE4FAF2109}"/>
              </a:ext>
            </a:extLst>
          </p:cNvPr>
          <p:cNvSpPr txBox="1"/>
          <p:nvPr/>
        </p:nvSpPr>
        <p:spPr>
          <a:xfrm>
            <a:off x="8143875" y="4681784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XML Views are the mostly used views now a days.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8E1E8-3C8D-4C4E-A6C9-6C2A5CD3ADAC}"/>
              </a:ext>
            </a:extLst>
          </p:cNvPr>
          <p:cNvSpPr txBox="1"/>
          <p:nvPr/>
        </p:nvSpPr>
        <p:spPr>
          <a:xfrm>
            <a:off x="409575" y="4338589"/>
            <a:ext cx="270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JSON View –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view – 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D32ED2-7494-42B9-ABA5-423317C3A481}"/>
              </a:ext>
            </a:extLst>
          </p:cNvPr>
          <p:cNvSpPr txBox="1"/>
          <p:nvPr/>
        </p:nvSpPr>
        <p:spPr>
          <a:xfrm>
            <a:off x="381638" y="5061766"/>
            <a:ext cx="326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 of JSON and HTML views are negligible</a:t>
            </a:r>
          </a:p>
        </p:txBody>
      </p:sp>
    </p:spTree>
    <p:extLst>
      <p:ext uri="{BB962C8B-B14F-4D97-AF65-F5344CB8AC3E}">
        <p14:creationId xmlns:p14="http://schemas.microsoft.com/office/powerpoint/2010/main" val="2808213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XML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What is XML?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stands for eXtensible Markup Language, it was originally developed to move data from one to another technology. It became popular to communicate between heterogeneous technologies.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XML is a tree data structure. Unlike HTML, we can use custom tags. Every programming language must support XML.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83472-C823-438D-A335-938B01D68937}"/>
              </a:ext>
            </a:extLst>
          </p:cNvPr>
          <p:cNvSpPr txBox="1"/>
          <p:nvPr/>
        </p:nvSpPr>
        <p:spPr>
          <a:xfrm>
            <a:off x="532813" y="416961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Objects </a:t>
            </a:r>
            <a:r>
              <a:rPr lang="en-US" dirty="0">
                <a:sym typeface="Wingdings" panose="05000000000000000000" pitchFamily="2" charset="2"/>
              </a:rPr>
              <a:t> XML – Rendering</a:t>
            </a:r>
          </a:p>
          <a:p>
            <a:r>
              <a:rPr lang="en-US" dirty="0">
                <a:sym typeface="Wingdings" panose="05000000000000000000" pitchFamily="2" charset="2"/>
              </a:rPr>
              <a:t>XML  Data Object –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8077B9-0731-494B-8381-96B9D13AF57D}"/>
              </a:ext>
            </a:extLst>
          </p:cNvPr>
          <p:cNvGrpSpPr/>
          <p:nvPr/>
        </p:nvGrpSpPr>
        <p:grpSpPr>
          <a:xfrm>
            <a:off x="2437397" y="2257901"/>
            <a:ext cx="6810375" cy="1754326"/>
            <a:chOff x="1125860" y="3501008"/>
            <a:chExt cx="9721080" cy="15121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3FB919-F899-4872-ABDC-E600C8DAFA48}"/>
                </a:ext>
              </a:extLst>
            </p:cNvPr>
            <p:cNvSpPr/>
            <p:nvPr/>
          </p:nvSpPr>
          <p:spPr>
            <a:xfrm>
              <a:off x="1125860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Portal</a:t>
              </a:r>
            </a:p>
            <a:p>
              <a:pPr algn="ctr"/>
              <a:r>
                <a:rPr lang="en-US" dirty="0"/>
                <a:t>Java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4EB4F47-968C-4A1F-BF60-A02C7C3A6FE6}"/>
                </a:ext>
              </a:extLst>
            </p:cNvPr>
            <p:cNvSpPr/>
            <p:nvPr/>
          </p:nvSpPr>
          <p:spPr>
            <a:xfrm>
              <a:off x="8470676" y="3501008"/>
              <a:ext cx="2376264" cy="151216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</a:t>
              </a:r>
            </a:p>
            <a:p>
              <a:pPr algn="ctr"/>
              <a:r>
                <a:rPr lang="en-US" dirty="0"/>
                <a:t>ABAP</a:t>
              </a:r>
            </a:p>
            <a:p>
              <a:pPr algn="ctr"/>
              <a:r>
                <a:rPr lang="en-US" dirty="0"/>
                <a:t>If_ixml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3DC4E90-D43D-48AB-9551-DFC63757EAE4}"/>
                </a:ext>
              </a:extLst>
            </p:cNvPr>
            <p:cNvSpPr/>
            <p:nvPr/>
          </p:nvSpPr>
          <p:spPr>
            <a:xfrm>
              <a:off x="3502124" y="3636672"/>
              <a:ext cx="4968552" cy="50405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1956C7D1-48A1-4088-A498-C40EFBC6EE46}"/>
                </a:ext>
              </a:extLst>
            </p:cNvPr>
            <p:cNvSpPr/>
            <p:nvPr/>
          </p:nvSpPr>
          <p:spPr>
            <a:xfrm>
              <a:off x="3502124" y="4437111"/>
              <a:ext cx="4968552" cy="504056"/>
            </a:xfrm>
            <a:prstGeom prst="leftArrow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F6F524-6FDC-40B4-B2DC-B456F77842EC}"/>
              </a:ext>
            </a:extLst>
          </p:cNvPr>
          <p:cNvSpPr txBox="1"/>
          <p:nvPr/>
        </p:nvSpPr>
        <p:spPr>
          <a:xfrm>
            <a:off x="7562960" y="4272532"/>
            <a:ext cx="3915362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XML View is better than other Views?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is industry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handles the control id properly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rendering is faster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XML properly follows the MVC </a:t>
            </a:r>
          </a:p>
          <a:p>
            <a:r>
              <a:rPr lang="en-US" dirty="0">
                <a:solidFill>
                  <a:schemeClr val="tx1"/>
                </a:solidFill>
              </a:rPr>
              <a:t>     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3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XML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0B709-EAB7-4DF1-B80C-A7B38EEA487D}"/>
              </a:ext>
            </a:extLst>
          </p:cNvPr>
          <p:cNvSpPr txBox="1"/>
          <p:nvPr/>
        </p:nvSpPr>
        <p:spPr>
          <a:xfrm>
            <a:off x="261764" y="899722"/>
            <a:ext cx="50246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&lt;data&gt;</a:t>
            </a:r>
          </a:p>
          <a:p>
            <a:r>
              <a:rPr lang="en-US" dirty="0"/>
              <a:t>	&lt;empStr&gt;</a:t>
            </a:r>
          </a:p>
          <a:p>
            <a:r>
              <a:rPr lang="en-US" dirty="0"/>
              <a:t>		&lt;empId&gt;5000&lt;/empId&gt;</a:t>
            </a:r>
          </a:p>
          <a:p>
            <a:r>
              <a:rPr lang="en-US" dirty="0"/>
              <a:t>		&lt;empName&gt;Jack&lt;/empName&gt;</a:t>
            </a:r>
          </a:p>
          <a:p>
            <a:r>
              <a:rPr lang="en-US" dirty="0"/>
              <a:t>		&lt;salary&gt;9500&lt;/salary&gt;</a:t>
            </a:r>
          </a:p>
          <a:p>
            <a:r>
              <a:rPr lang="en-US" dirty="0"/>
              <a:t>		&lt;currency&gt;EUR&lt;/currency&gt;</a:t>
            </a:r>
          </a:p>
          <a:p>
            <a:r>
              <a:rPr lang="en-US" dirty="0"/>
              <a:t>	&lt;/empStr&gt;</a:t>
            </a:r>
          </a:p>
          <a:p>
            <a:r>
              <a:rPr lang="en-US" dirty="0"/>
              <a:t>	&lt;empTab&gt;</a:t>
            </a:r>
          </a:p>
          <a:p>
            <a:r>
              <a:rPr lang="en-US" dirty="0"/>
              <a:t>		&lt;row&gt;</a:t>
            </a:r>
          </a:p>
          <a:p>
            <a:r>
              <a:rPr lang="en-US" dirty="0"/>
              <a:t>			….</a:t>
            </a:r>
          </a:p>
          <a:p>
            <a:r>
              <a:rPr lang="en-US" dirty="0"/>
              <a:t>		&lt;/row&gt;</a:t>
            </a:r>
          </a:p>
          <a:p>
            <a:r>
              <a:rPr lang="en-US" dirty="0"/>
              <a:t>	&lt;/empTab&gt;</a:t>
            </a:r>
          </a:p>
          <a:p>
            <a:r>
              <a:rPr lang="en-US" dirty="0"/>
              <a:t>&lt;/data&gt;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3CA04F6-E273-4D78-B710-4B2C21B5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648" y="1218810"/>
            <a:ext cx="2410215" cy="241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FEE048-5C6D-4AAB-B355-500CF764D461}"/>
              </a:ext>
            </a:extLst>
          </p:cNvPr>
          <p:cNvSpPr txBox="1"/>
          <p:nvPr/>
        </p:nvSpPr>
        <p:spPr>
          <a:xfrm>
            <a:off x="261764" y="4727172"/>
            <a:ext cx="363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Skeleton of XML 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56D13F-C451-4B1B-BB04-7D983E4F16EA}"/>
              </a:ext>
            </a:extLst>
          </p:cNvPr>
          <p:cNvSpPr txBox="1"/>
          <p:nvPr/>
        </p:nvSpPr>
        <p:spPr>
          <a:xfrm>
            <a:off x="261764" y="5083611"/>
            <a:ext cx="911542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&lt;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 </a:t>
            </a:r>
            <a:r>
              <a:rPr lang="en-US" b="1" dirty="0" err="1"/>
              <a:t>xmlns:mvc</a:t>
            </a:r>
            <a:r>
              <a:rPr lang="en-US" b="1" dirty="0"/>
              <a:t>=“</a:t>
            </a:r>
            <a:r>
              <a:rPr lang="en-US" b="1" dirty="0" err="1"/>
              <a:t>sap.ui.core.mvc</a:t>
            </a:r>
            <a:r>
              <a:rPr lang="en-US" b="1" dirty="0"/>
              <a:t>” </a:t>
            </a:r>
            <a:r>
              <a:rPr lang="en-US" b="1" dirty="0" err="1">
                <a:solidFill>
                  <a:srgbClr val="C00000"/>
                </a:solidFill>
              </a:rPr>
              <a:t>xmlns</a:t>
            </a:r>
            <a:r>
              <a:rPr lang="en-US" b="1" dirty="0"/>
              <a:t>=“</a:t>
            </a:r>
            <a:r>
              <a:rPr lang="en-US" b="1" dirty="0" err="1"/>
              <a:t>sap.m</a:t>
            </a:r>
            <a:r>
              <a:rPr lang="en-US" b="1" dirty="0"/>
              <a:t>” </a:t>
            </a:r>
            <a:r>
              <a:rPr lang="en-US" dirty="0" err="1"/>
              <a:t>controllerName</a:t>
            </a:r>
            <a:r>
              <a:rPr lang="en-US" dirty="0"/>
              <a:t>=“</a:t>
            </a:r>
            <a:r>
              <a:rPr lang="en-US" dirty="0" err="1"/>
              <a:t>pathOfContro</a:t>
            </a:r>
            <a:r>
              <a:rPr lang="en-US" dirty="0"/>
              <a:t>.”&gt;</a:t>
            </a:r>
          </a:p>
          <a:p>
            <a:pPr algn="just"/>
            <a:endParaRPr lang="en-US" dirty="0"/>
          </a:p>
          <a:p>
            <a:r>
              <a:rPr lang="en-US" dirty="0"/>
              <a:t>	&lt;Button text=“Click Me”&gt;&lt;/Button&gt;</a:t>
            </a:r>
          </a:p>
          <a:p>
            <a:endParaRPr lang="en-US" dirty="0"/>
          </a:p>
          <a:p>
            <a:r>
              <a:rPr lang="en-US" dirty="0"/>
              <a:t>&lt;/</a:t>
            </a:r>
            <a:r>
              <a:rPr lang="en-US" b="1" dirty="0" err="1"/>
              <a:t>mvc:</a:t>
            </a:r>
            <a:r>
              <a:rPr lang="en-US" dirty="0" err="1"/>
              <a:t>View</a:t>
            </a:r>
            <a:r>
              <a:rPr lang="en-US" dirty="0"/>
              <a:t>&gt;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E0A108-EB5A-4DAC-82D4-63C128553ED7}"/>
              </a:ext>
            </a:extLst>
          </p:cNvPr>
          <p:cNvCxnSpPr/>
          <p:nvPr/>
        </p:nvCxnSpPr>
        <p:spPr>
          <a:xfrm>
            <a:off x="1057275" y="1093358"/>
            <a:ext cx="4829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ED50A4-3C67-4A57-AEAD-49067309AAEA}"/>
              </a:ext>
            </a:extLst>
          </p:cNvPr>
          <p:cNvSpPr txBox="1"/>
          <p:nvPr/>
        </p:nvSpPr>
        <p:spPr>
          <a:xfrm>
            <a:off x="5886450" y="899721"/>
            <a:ext cx="18669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Root Element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AB250-7738-475F-A0AE-1EC45EE44277}"/>
              </a:ext>
            </a:extLst>
          </p:cNvPr>
          <p:cNvSpPr txBox="1"/>
          <p:nvPr/>
        </p:nvSpPr>
        <p:spPr>
          <a:xfrm>
            <a:off x="5907768" y="1837503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&lt;data&gt; tag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FA9827D-303C-409B-8F90-DDC3D251A86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283732" y="1371222"/>
            <a:ext cx="4557486" cy="4662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4FDBA70-0BA0-4BDB-80CD-62A6FE2AC57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283732" y="2483834"/>
            <a:ext cx="4557486" cy="535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92F997-D89B-4FEC-8757-D47B946A6FBD}"/>
              </a:ext>
            </a:extLst>
          </p:cNvPr>
          <p:cNvSpPr txBox="1"/>
          <p:nvPr/>
        </p:nvSpPr>
        <p:spPr>
          <a:xfrm>
            <a:off x="5907768" y="3375487"/>
            <a:ext cx="18669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Element of &lt;empStr&gt; tag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766096A-8554-4269-8776-FFCFA05B81FC}"/>
              </a:ext>
            </a:extLst>
          </p:cNvPr>
          <p:cNvSpPr/>
          <p:nvPr/>
        </p:nvSpPr>
        <p:spPr>
          <a:xfrm>
            <a:off x="4972050" y="1485900"/>
            <a:ext cx="314325" cy="1096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471D421-7AE5-4740-ADE6-9F27FB26326C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 flipH="1" flipV="1">
            <a:off x="5286374" y="2033963"/>
            <a:ext cx="621393" cy="1664690"/>
          </a:xfrm>
          <a:prstGeom prst="bentConnector3">
            <a:avLst>
              <a:gd name="adj1" fmla="val 4846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17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First 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we have to create folders in the webapp directory named as view.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After that create a view in the view folder named Main.view.xml.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Then add the View code to this file and save. It will show a button on the screen.</a:t>
            </a:r>
          </a:p>
          <a:p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index.html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98A16-7816-42B5-8165-CAE7D7B6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41" y="2467155"/>
            <a:ext cx="5499165" cy="3806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8669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Controller in UI5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844B8-77FE-4726-A66F-947ED8205296}"/>
              </a:ext>
            </a:extLst>
          </p:cNvPr>
          <p:cNvSpPr txBox="1"/>
          <p:nvPr/>
        </p:nvSpPr>
        <p:spPr>
          <a:xfrm>
            <a:off x="261765" y="867755"/>
            <a:ext cx="10144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controller contains methods that defines how models and views interact.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32363A"/>
                </a:solidFill>
                <a:effectLst/>
                <a:latin typeface="72"/>
              </a:rPr>
              <a:t>You define a simple controller as follows:</a:t>
            </a:r>
          </a:p>
          <a:p>
            <a:endParaRPr lang="en-US" dirty="0">
              <a:solidFill>
                <a:srgbClr val="32363A"/>
              </a:solidFill>
              <a:latin typeface="72"/>
            </a:endParaRPr>
          </a:p>
          <a:p>
            <a:r>
              <a:rPr lang="en-US" dirty="0">
                <a:solidFill>
                  <a:srgbClr val="32363A"/>
                </a:solidFill>
                <a:latin typeface="72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sap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ui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define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([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"sap/ui/core/mvc/Controller"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],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     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function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		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"use strict"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;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000088"/>
                </a:solidFill>
                <a:effectLst/>
                <a:latin typeface="Menlo"/>
              </a:rPr>
              <a:t>return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0066"/>
                </a:solidFill>
                <a:effectLst/>
                <a:latin typeface="Menlo"/>
              </a:rPr>
              <a:t>Controller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extend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lang="en-US" b="0" i="0" dirty="0">
                <a:solidFill>
                  <a:srgbClr val="008800"/>
                </a:solidFill>
                <a:effectLst/>
                <a:latin typeface="Menlo"/>
              </a:rPr>
              <a:t>“Address of Controller"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,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{</a:t>
            </a:r>
          </a:p>
          <a:p>
            <a:r>
              <a:rPr lang="en-US" dirty="0">
                <a:solidFill>
                  <a:srgbClr val="666600"/>
                </a:solidFill>
                <a:latin typeface="Menlo"/>
              </a:rPr>
              <a:t>			</a:t>
            </a:r>
            <a:r>
              <a:rPr lang="en-US" b="0" i="0" dirty="0">
                <a:solidFill>
                  <a:srgbClr val="880000"/>
                </a:solidFill>
                <a:effectLst/>
                <a:latin typeface="Menlo"/>
              </a:rPr>
              <a:t>// controller logic goes here</a:t>
            </a:r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>
              <a:solidFill>
                <a:srgbClr val="000000"/>
              </a:solidFill>
              <a:latin typeface="Menlo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nlo"/>
              </a:rPr>
              <a:t>	</a:t>
            </a:r>
            <a:r>
              <a:rPr lang="en-US" b="0" i="0" dirty="0">
                <a:solidFill>
                  <a:srgbClr val="666600"/>
                </a:solidFill>
                <a:effectLst/>
                <a:latin typeface="Menlo"/>
              </a:rPr>
              <a:t>});</a:t>
            </a: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Special Class which inherits from standard SAP module called </a:t>
            </a:r>
            <a:r>
              <a:rPr lang="en-US" b="1" dirty="0">
                <a:solidFill>
                  <a:srgbClr val="FF0000"/>
                </a:solidFill>
              </a:rPr>
              <a:t>sap/ui/core/mvc/Controller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E1073-1FFD-4DF5-B883-379F599B90A7}"/>
              </a:ext>
            </a:extLst>
          </p:cNvPr>
          <p:cNvSpPr txBox="1"/>
          <p:nvPr/>
        </p:nvSpPr>
        <p:spPr>
          <a:xfrm>
            <a:off x="261764" y="4155297"/>
            <a:ext cx="1111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Every JS file which we create is a class , Every class in UI5 follows the </a:t>
            </a:r>
            <a:r>
              <a:rPr lang="en-US" b="1" dirty="0"/>
              <a:t>Scaffolding Template  </a:t>
            </a:r>
          </a:p>
          <a:p>
            <a:pPr marL="285750" indent="-285750">
              <a:buFontTx/>
              <a:buChar char="-"/>
            </a:pPr>
            <a:r>
              <a:rPr lang="en-US" dirty="0"/>
              <a:t>Skeleton of any JS file in SAP UI5 – Considered as a class</a:t>
            </a:r>
          </a:p>
          <a:p>
            <a:endParaRPr lang="en-US" dirty="0"/>
          </a:p>
          <a:p>
            <a:r>
              <a:rPr lang="en-US" dirty="0"/>
              <a:t>	sap.ui.define([“</a:t>
            </a:r>
            <a:r>
              <a:rPr lang="en-US" dirty="0">
                <a:highlight>
                  <a:srgbClr val="00FFFF"/>
                </a:highlight>
              </a:rPr>
              <a:t>dependencies”, “dep2”, “dep3</a:t>
            </a:r>
            <a:r>
              <a:rPr lang="en-US" dirty="0"/>
              <a:t>”],</a:t>
            </a:r>
          </a:p>
          <a:p>
            <a:r>
              <a:rPr lang="en-US" dirty="0"/>
              <a:t>		function(oD1, oD2, oD3) {</a:t>
            </a:r>
          </a:p>
          <a:p>
            <a:r>
              <a:rPr lang="en-US" dirty="0"/>
              <a:t>			--logic—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43084-5D60-447B-A655-1E2C711AA72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504507" y="5274492"/>
            <a:ext cx="161906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B404F0-59AD-454D-AFCC-1DD66FC3C823}"/>
              </a:ext>
            </a:extLst>
          </p:cNvPr>
          <p:cNvSpPr txBox="1"/>
          <p:nvPr/>
        </p:nvSpPr>
        <p:spPr>
          <a:xfrm>
            <a:off x="7123569" y="5274492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66B57BE3-C756-4E32-BDD5-DF61E47E7253}"/>
              </a:ext>
            </a:extLst>
          </p:cNvPr>
          <p:cNvSpPr/>
          <p:nvPr/>
        </p:nvSpPr>
        <p:spPr>
          <a:xfrm>
            <a:off x="8075880" y="4629162"/>
            <a:ext cx="733425" cy="21145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B29C7-3034-46CF-8672-6226D788EB7A}"/>
              </a:ext>
            </a:extLst>
          </p:cNvPr>
          <p:cNvSpPr txBox="1"/>
          <p:nvPr/>
        </p:nvSpPr>
        <p:spPr>
          <a:xfrm>
            <a:off x="8703572" y="4954790"/>
            <a:ext cx="2948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FFFF00"/>
                </a:highlight>
              </a:rPr>
              <a:t>The Syntax of the controller has the AMD(Asynchronous Module Loading) like structure .</a:t>
            </a:r>
            <a:br>
              <a:rPr lang="en-US" sz="1400" b="1" dirty="0">
                <a:highlight>
                  <a:srgbClr val="FFFF00"/>
                </a:highlight>
              </a:rPr>
            </a:br>
            <a:br>
              <a:rPr lang="en-US" sz="1400" b="1" dirty="0">
                <a:highlight>
                  <a:srgbClr val="FFFF00"/>
                </a:highlight>
              </a:rPr>
            </a:br>
            <a:r>
              <a:rPr lang="en-US" sz="1400" b="1" dirty="0">
                <a:highlight>
                  <a:srgbClr val="FFFF00"/>
                </a:highlight>
              </a:rPr>
              <a:t>This is also Know as 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Scaffolding Template</a:t>
            </a:r>
          </a:p>
        </p:txBody>
      </p:sp>
    </p:spTree>
    <p:extLst>
      <p:ext uri="{BB962C8B-B14F-4D97-AF65-F5344CB8AC3E}">
        <p14:creationId xmlns:p14="http://schemas.microsoft.com/office/powerpoint/2010/main" val="169771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per Black" panose="0208090404030B020404" pitchFamily="18" charset="0"/>
              </a:rPr>
              <a:t>Agenda – Day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79EAA-1647-4107-B296-669CE3D2F38F}"/>
              </a:ext>
            </a:extLst>
          </p:cNvPr>
          <p:cNvSpPr txBox="1"/>
          <p:nvPr/>
        </p:nvSpPr>
        <p:spPr>
          <a:xfrm>
            <a:off x="638228" y="899721"/>
            <a:ext cx="53537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 Web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UI5 Framework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MVC Architecture.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Project Structure of UI5 Project.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First UI5 Project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Introduction to UI5 SDK.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Views In SAP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XML View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view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Controller In UI5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 of controller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Creating our first controller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51D77C38-BB47-4E3F-84A5-C28B2149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A2E77-02CC-4509-B375-7CBC878A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42" y="779090"/>
            <a:ext cx="5353730" cy="53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57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7773872" cy="590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Basics of Controller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Control if there is a property, we will have setter and getter methods for that property. For example, if there is a </a:t>
            </a:r>
            <a:r>
              <a:rPr lang="en-US" sz="1800" b="1" dirty="0"/>
              <a:t>enabled </a:t>
            </a:r>
            <a:r>
              <a:rPr lang="en-US" sz="1800" dirty="0"/>
              <a:t>property, we will have </a:t>
            </a:r>
            <a:r>
              <a:rPr lang="en-US" sz="1800" b="1" dirty="0"/>
              <a:t>setEnabled and getEnabled </a:t>
            </a:r>
            <a:r>
              <a:rPr lang="en-US" sz="1800" dirty="0"/>
              <a:t>methods.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To access the methods and properties of a UI Control, We cannot use the document object which is a plain HTML element object.</a:t>
            </a:r>
          </a:p>
          <a:p>
            <a:pPr marL="457200" indent="-457200" algn="just">
              <a:buFontTx/>
              <a:buAutoNum type="arabicPeriod"/>
            </a:pPr>
            <a:r>
              <a:rPr lang="en-US" sz="1800" dirty="0"/>
              <a:t>To obtain UI5 element object, we need to first get View Object,</a:t>
            </a:r>
          </a:p>
          <a:p>
            <a:pPr lvl="1" algn="just"/>
            <a:r>
              <a:rPr lang="en-US" b="1" dirty="0"/>
              <a:t>	this.getView()</a:t>
            </a:r>
          </a:p>
          <a:p>
            <a:pPr lvl="1" algn="just"/>
            <a:r>
              <a:rPr lang="en-US" sz="1800" dirty="0"/>
              <a:t>On top of App object, we can get UI5 element object and finally </a:t>
            </a:r>
          </a:p>
          <a:p>
            <a:pPr lvl="1" algn="just"/>
            <a:r>
              <a:rPr lang="en-US" b="1" dirty="0"/>
              <a:t>	</a:t>
            </a:r>
            <a:r>
              <a:rPr lang="en-US" sz="1800" b="1" dirty="0"/>
              <a:t>byId</a:t>
            </a:r>
            <a:r>
              <a:rPr lang="en-US" sz="1800" dirty="0"/>
              <a:t>(“just pass ID”)</a:t>
            </a:r>
          </a:p>
          <a:p>
            <a:pPr lvl="1" algn="just"/>
            <a:r>
              <a:rPr lang="en-US" sz="1800" dirty="0"/>
              <a:t>we can call any methods of UI5</a:t>
            </a:r>
            <a:endParaRPr lang="en-US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For every event in UI5, we have </a:t>
            </a:r>
            <a:r>
              <a:rPr lang="en-US" sz="1800" b="1" dirty="0"/>
              <a:t>attachEvent, detachEvent, fireEvent</a:t>
            </a:r>
            <a:r>
              <a:rPr lang="en-US" sz="1800" dirty="0"/>
              <a:t> methods as well, which can be used to link, delink and trigger event programmatically.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When we use XML views, the ID of the control will be </a:t>
            </a:r>
            <a:r>
              <a:rPr lang="en-US" sz="1800" dirty="0" err="1"/>
              <a:t>viewId</a:t>
            </a:r>
            <a:r>
              <a:rPr lang="en-US" sz="1800" dirty="0"/>
              <a:t>--</a:t>
            </a:r>
            <a:r>
              <a:rPr lang="en-US" sz="1800" dirty="0" err="1"/>
              <a:t>controlId</a:t>
            </a:r>
            <a:endParaRPr lang="en-US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/>
              <a:t>Just now you showed getting view object from controller, this.getView(), Using this view object also can I get my control objects? Just to avoid sap.ui.getCore() – You can but in XML View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54909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Hands – on: Create First Controller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to make our button work we have to add some control logic to it, that logic will be written in the controller.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To add a controller to the project make a controller folder in the webapp directory and in that add a file named Main.controller.js.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 that file add the basic controller code in it and a function to show a alert message on click of the button.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Code Link:- 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Main.view.xml</a:t>
            </a:r>
          </a:p>
          <a:p>
            <a:pPr marL="285750" indent="-285750">
              <a:buFontTx/>
              <a:buChar char="-"/>
            </a:pPr>
            <a:r>
              <a:rPr lang="en-US" dirty="0"/>
              <a:t>Main.controller.js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C5356-3D6D-44C0-B6E1-B6AB05E3D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996" y="2725946"/>
            <a:ext cx="6680410" cy="3352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6378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07FC580-E2AB-4C55-8C95-D5E077A1D127}"/>
              </a:ext>
            </a:extLst>
          </p:cNvPr>
          <p:cNvSpPr txBox="1">
            <a:spLocks/>
          </p:cNvSpPr>
          <p:nvPr/>
        </p:nvSpPr>
        <p:spPr>
          <a:xfrm>
            <a:off x="261764" y="188640"/>
            <a:ext cx="11292008" cy="711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Footer Placeholder 45">
            <a:extLst>
              <a:ext uri="{FF2B5EF4-FFF2-40B4-BE49-F238E27FC236}">
                <a16:creationId xmlns:a16="http://schemas.microsoft.com/office/drawing/2014/main" id="{90E33047-DFF5-4690-8905-31E4C115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23055" y="6548582"/>
            <a:ext cx="2225295" cy="20362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Trainer: 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BC072-3193-7B45-9313-D2D811389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2" b="7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F912B5-CB91-984A-A326-06D0A1B895C3}"/>
              </a:ext>
            </a:extLst>
          </p:cNvPr>
          <p:cNvSpPr/>
          <p:nvPr/>
        </p:nvSpPr>
        <p:spPr>
          <a:xfrm>
            <a:off x="-2415" y="-2412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415253-65BB-C843-B5D8-DB41A0DCD078}"/>
              </a:ext>
            </a:extLst>
          </p:cNvPr>
          <p:cNvSpPr/>
          <p:nvPr/>
        </p:nvSpPr>
        <p:spPr>
          <a:xfrm>
            <a:off x="4057611" y="3011089"/>
            <a:ext cx="40719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 of Day 5</a:t>
            </a:r>
          </a:p>
        </p:txBody>
      </p:sp>
    </p:spTree>
    <p:extLst>
      <p:ext uri="{BB962C8B-B14F-4D97-AF65-F5344CB8AC3E}">
        <p14:creationId xmlns:p14="http://schemas.microsoft.com/office/powerpoint/2010/main" val="399124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ee Vector | Flat people with question marks background">
            <a:extLst>
              <a:ext uri="{FF2B5EF4-FFF2-40B4-BE49-F238E27FC236}">
                <a16:creationId xmlns:a16="http://schemas.microsoft.com/office/drawing/2014/main" id="{E158EC70-4769-4E41-A278-C90EC4E48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246"/>
          <a:stretch/>
        </p:blipFill>
        <p:spPr bwMode="auto">
          <a:xfrm>
            <a:off x="1848418" y="648942"/>
            <a:ext cx="7599507" cy="59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C3DB2-D47E-4B94-804B-87AF1FDEF86E}"/>
              </a:ext>
            </a:extLst>
          </p:cNvPr>
          <p:cNvSpPr txBox="1"/>
          <p:nvPr/>
        </p:nvSpPr>
        <p:spPr>
          <a:xfrm>
            <a:off x="4535055" y="1052946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57951"/>
            <a:ext cx="716699" cy="707887"/>
          </a:xfrm>
          <a:prstGeom prst="rect">
            <a:avLst/>
          </a:prstGeom>
        </p:spPr>
      </p:pic>
      <p:sp>
        <p:nvSpPr>
          <p:cNvPr id="9" name="Footer Placeholder 45">
            <a:extLst>
              <a:ext uri="{FF2B5EF4-FFF2-40B4-BE49-F238E27FC236}">
                <a16:creationId xmlns:a16="http://schemas.microsoft.com/office/drawing/2014/main" id="{1E8E93DB-81E4-442B-B897-F7022637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130811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ki Jumping Arena - Free Presentation Templates">
            <a:extLst>
              <a:ext uri="{FF2B5EF4-FFF2-40B4-BE49-F238E27FC236}">
                <a16:creationId xmlns:a16="http://schemas.microsoft.com/office/drawing/2014/main" id="{B0D7E6A1-F72A-4F69-B4FB-A4ED7A0C6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" b="22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10833" y="3561520"/>
            <a:ext cx="662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Anubhav Oberoy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2F133-AC7B-4BFC-9A60-F9C1BF83B8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4" y="0"/>
            <a:ext cx="1977514" cy="19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30278" y="2339163"/>
            <a:ext cx="9161718" cy="4518837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4877937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" y="-1"/>
            <a:ext cx="12188826" cy="48779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6" y="-10291"/>
            <a:ext cx="12187238" cy="4888227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660" y="5992677"/>
            <a:ext cx="3636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80349" y="2925900"/>
            <a:ext cx="323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995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880" y="311377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6601" y="3111414"/>
            <a:ext cx="1801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2" y="2279542"/>
            <a:ext cx="640226" cy="640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17" y="2272463"/>
            <a:ext cx="672103" cy="67210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685" y="691519"/>
            <a:ext cx="6572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Desirable Resource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660" y="4998907"/>
            <a:ext cx="39015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741" y="2194371"/>
            <a:ext cx="852087" cy="852087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9296" y="3369105"/>
            <a:ext cx="5612646" cy="3381741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3739" y="5575313"/>
            <a:ext cx="2196807" cy="5474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hlinkClick r:id="rId9"/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400880" y="5490869"/>
            <a:ext cx="2196807" cy="5474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4221" y="5590861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EE5CC4-6884-48A9-8EE9-C0C15B8FD14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16" y="501199"/>
            <a:ext cx="1956681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A4613-6F8A-40A2-B2DE-12F49D2C9098}"/>
              </a:ext>
            </a:extLst>
          </p:cNvPr>
          <p:cNvSpPr txBox="1"/>
          <p:nvPr/>
        </p:nvSpPr>
        <p:spPr>
          <a:xfrm>
            <a:off x="92365" y="180309"/>
            <a:ext cx="11462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ooper Black" panose="0208090404030B020404" pitchFamily="18" charset="0"/>
              </a:rPr>
              <a:t>More from AnubhavTrainings.com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C11E744-8456-4A37-9BA0-092AF341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8" y="826640"/>
            <a:ext cx="5727192" cy="34527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D78BFE9E-91A1-40B2-B91E-34E16BAE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" y="1061561"/>
            <a:ext cx="5956261" cy="3337560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4B4996AA-9A5C-4627-ABFF-5F312BFC7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7" y="3132709"/>
            <a:ext cx="5727193" cy="353965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82B165D0-C409-4669-9E36-D2FB63835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258" y="3340131"/>
            <a:ext cx="5998933" cy="33047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4754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321682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Introduction to UI5</a:t>
            </a:r>
          </a:p>
          <a:p>
            <a:endParaRPr lang="en-US" sz="3600" dirty="0">
              <a:latin typeface="Cooper Black" panose="0208090404030B0204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effectLst/>
              </a:rPr>
              <a:t>SAPUI5 (SAP user interface for HTML5)</a:t>
            </a:r>
            <a:r>
              <a:rPr lang="en-US" b="0" i="0" dirty="0">
                <a:effectLst/>
              </a:rPr>
              <a:t> or </a:t>
            </a:r>
            <a:r>
              <a:rPr lang="en-US" b="1" i="0" dirty="0">
                <a:effectLst/>
              </a:rPr>
              <a:t>Open UI5</a:t>
            </a:r>
            <a:r>
              <a:rPr lang="en-US" b="0" i="0" dirty="0">
                <a:effectLst/>
              </a:rPr>
              <a:t> is a collection of libraries that you can use to build desktop and mobile applications that run in a browser. With the SAPUI5 JavaScript toolkit, you can create web applications using HTML5 web development standards.</a:t>
            </a:r>
          </a:p>
          <a:p>
            <a:pPr algn="just"/>
            <a:r>
              <a:rPr lang="en-US" dirty="0"/>
              <a:t>SAP UI5 is a </a:t>
            </a:r>
            <a:r>
              <a:rPr lang="en-US" b="1" u="sng" dirty="0"/>
              <a:t>framework</a:t>
            </a:r>
            <a:r>
              <a:rPr lang="en-US" dirty="0"/>
              <a:t> which is used to develop </a:t>
            </a:r>
            <a:r>
              <a:rPr lang="en-US" b="1" u="sng" dirty="0"/>
              <a:t>Responsive</a:t>
            </a:r>
            <a:r>
              <a:rPr lang="en-US" dirty="0"/>
              <a:t> web applications to run on any platform, any browser and any OS.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Framework: - </a:t>
            </a:r>
            <a:r>
              <a:rPr lang="en-US" b="0" i="0" dirty="0">
                <a:effectLst/>
              </a:rPr>
              <a:t>A framework is a platform for developing software </a:t>
            </a:r>
            <a:r>
              <a:rPr lang="en-US" b="0" i="0" u="none" strike="noStrike" dirty="0">
                <a:effectLst/>
              </a:rPr>
              <a:t>applications</a:t>
            </a:r>
            <a:r>
              <a:rPr lang="en-US" b="0" i="0" dirty="0">
                <a:effectLst/>
              </a:rPr>
              <a:t>. It provides a foundation on which software developers can build programs for a specific </a:t>
            </a:r>
            <a:r>
              <a:rPr lang="en-US" b="0" i="0" strike="noStrike" dirty="0">
                <a:effectLst/>
              </a:rPr>
              <a:t>platform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 framework consists of </a:t>
            </a:r>
            <a:r>
              <a:rPr lang="en-US" b="1" i="0" dirty="0">
                <a:effectLst/>
              </a:rPr>
              <a:t>libraries</a:t>
            </a:r>
            <a:r>
              <a:rPr lang="en-US" b="0" i="0" dirty="0">
                <a:effectLst/>
              </a:rPr>
              <a:t> that can be used to process </a:t>
            </a:r>
            <a:r>
              <a:rPr lang="en-US" b="0" i="0" u="none" strike="noStrike" dirty="0">
                <a:effectLst/>
              </a:rPr>
              <a:t>input</a:t>
            </a:r>
            <a:r>
              <a:rPr lang="en-US" b="0" i="0" dirty="0">
                <a:effectLst/>
              </a:rPr>
              <a:t>, manage hardware devices, and interact with </a:t>
            </a:r>
            <a:r>
              <a:rPr lang="en-US" b="0" i="0" u="none" strike="noStrike" dirty="0">
                <a:effectLst/>
              </a:rPr>
              <a:t>system software</a:t>
            </a:r>
            <a:r>
              <a:rPr lang="en-US" b="0" i="0" dirty="0">
                <a:effectLst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Library</a:t>
            </a:r>
            <a:r>
              <a:rPr lang="en-US" dirty="0"/>
              <a:t>: - A collection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/>
              <a:t>Classes: - </a:t>
            </a:r>
            <a:r>
              <a:rPr lang="en-US" dirty="0"/>
              <a:t>Collection of methods, Attributes, Events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75E0B67-5421-4856-B69D-AB741A392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393457"/>
            <a:ext cx="2466975" cy="117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570A2-F7D9-47E2-9D18-0B94E0DF21AD}"/>
              </a:ext>
            </a:extLst>
          </p:cNvPr>
          <p:cNvSpPr/>
          <p:nvPr/>
        </p:nvSpPr>
        <p:spPr>
          <a:xfrm>
            <a:off x="7229475" y="4038600"/>
            <a:ext cx="2466975" cy="3548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91D6C0-625E-491B-99A3-23B286E2AE4D}"/>
              </a:ext>
            </a:extLst>
          </p:cNvPr>
          <p:cNvSpPr/>
          <p:nvPr/>
        </p:nvSpPr>
        <p:spPr>
          <a:xfrm>
            <a:off x="8956431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28D35-012B-4662-A8B7-B6406067B249}"/>
              </a:ext>
            </a:extLst>
          </p:cNvPr>
          <p:cNvSpPr/>
          <p:nvPr/>
        </p:nvSpPr>
        <p:spPr>
          <a:xfrm>
            <a:off x="5419725" y="5136511"/>
            <a:ext cx="2466975" cy="3548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AFF1F-A4E7-4C12-8C95-5187EA1F0464}"/>
              </a:ext>
            </a:extLst>
          </p:cNvPr>
          <p:cNvCxnSpPr>
            <a:endCxn id="3" idx="2"/>
          </p:cNvCxnSpPr>
          <p:nvPr/>
        </p:nvCxnSpPr>
        <p:spPr>
          <a:xfrm flipV="1">
            <a:off x="6848475" y="4393457"/>
            <a:ext cx="1614488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7DF343-5114-4E1A-A440-ADEF1CF65C69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H="1" flipV="1">
            <a:off x="8462963" y="4393457"/>
            <a:ext cx="1726956" cy="743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6CF977-57D6-4FF3-B7D4-2075175826F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7886700" y="5313940"/>
            <a:ext cx="10697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BF83D4-11DA-452C-B07B-E51B1037A044}"/>
              </a:ext>
            </a:extLst>
          </p:cNvPr>
          <p:cNvSpPr txBox="1"/>
          <p:nvPr/>
        </p:nvSpPr>
        <p:spPr>
          <a:xfrm>
            <a:off x="9326441" y="4581525"/>
            <a:ext cx="142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Framework call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11DBC-0337-46D9-B276-B90F6A9DA6BF}"/>
              </a:ext>
            </a:extLst>
          </p:cNvPr>
          <p:cNvSpPr txBox="1"/>
          <p:nvPr/>
        </p:nvSpPr>
        <p:spPr>
          <a:xfrm>
            <a:off x="6391275" y="4591504"/>
            <a:ext cx="1333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You call the library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2A7A3-94E8-476B-8697-62D8A51F9C18}"/>
              </a:ext>
            </a:extLst>
          </p:cNvPr>
          <p:cNvSpPr txBox="1"/>
          <p:nvPr/>
        </p:nvSpPr>
        <p:spPr>
          <a:xfrm>
            <a:off x="8048625" y="5419725"/>
            <a:ext cx="80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Contains</a:t>
            </a:r>
          </a:p>
        </p:txBody>
      </p:sp>
    </p:spTree>
    <p:extLst>
      <p:ext uri="{BB962C8B-B14F-4D97-AF65-F5344CB8AC3E}">
        <p14:creationId xmlns:p14="http://schemas.microsoft.com/office/powerpoint/2010/main" val="35264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Responsive Web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02124"/>
                </a:solidFill>
                <a:effectLst/>
              </a:rPr>
              <a:t>Responsive web design </a:t>
            </a:r>
            <a:r>
              <a:rPr lang="en-US" b="0" i="0" dirty="0">
                <a:solidFill>
                  <a:srgbClr val="202124"/>
                </a:solidFill>
                <a:effectLst/>
              </a:rPr>
              <a:t>(RWD) is </a:t>
            </a:r>
            <a:r>
              <a:rPr lang="en-US" b="1" i="0" dirty="0">
                <a:solidFill>
                  <a:srgbClr val="202124"/>
                </a:solidFill>
                <a:effectLst/>
              </a:rPr>
              <a:t>a web development approach that creates dynamic changes to the appearance of a web application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depending on the screen size and orientation of the device being used to view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Responsive Web Design is about using HTML and CSS to automatically resize, hide, shrink, or enlarge a website to make it look good on all devices (desktops, tablets, and phones).</a:t>
            </a:r>
          </a:p>
          <a:p>
            <a:pPr algn="just"/>
            <a:endParaRPr lang="en-US" dirty="0">
              <a:solidFill>
                <a:srgbClr val="000000"/>
              </a:solidFill>
            </a:endParaRPr>
          </a:p>
          <a:p>
            <a:pPr algn="just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Now a days, all the frameworks are designed to adapt the UI according to the screen size of the device.</a:t>
            </a:r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FADFDFB-3F42-4E5A-AF99-28F794C2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27" y="2931046"/>
            <a:ext cx="5466973" cy="30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4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Structure of UI5 Framework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The UI5 framework is built on top of open standards like HTML5, CSS, JS, and jQuery. UI5 Framework composed of two major components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1.</a:t>
            </a:r>
            <a:r>
              <a:rPr lang="en-US" b="1" dirty="0"/>
              <a:t>Design Time Components: </a:t>
            </a:r>
            <a:r>
              <a:rPr lang="en-US" dirty="0"/>
              <a:t>It helps us to designing a new application from scratch , it consists of lots of libraries which help to design our application.</a:t>
            </a:r>
          </a:p>
          <a:p>
            <a:pPr algn="just"/>
            <a:r>
              <a:rPr lang="en-US" dirty="0"/>
              <a:t>2. </a:t>
            </a:r>
            <a:r>
              <a:rPr lang="en-US" b="1" dirty="0"/>
              <a:t>Runtime Components: </a:t>
            </a:r>
            <a:r>
              <a:rPr lang="en-US" dirty="0"/>
              <a:t>It consists of the renderer which is helpful for the conversion of ui5 code into the browser friendly code(HTML+CSS+JS)</a:t>
            </a:r>
          </a:p>
          <a:p>
            <a:pPr algn="just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 Browser only Understand the HTML , CSS , JavaScript.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E5F407-4AB4-4550-9148-EB73AE47579D}"/>
              </a:ext>
            </a:extLst>
          </p:cNvPr>
          <p:cNvGrpSpPr/>
          <p:nvPr/>
        </p:nvGrpSpPr>
        <p:grpSpPr>
          <a:xfrm>
            <a:off x="287955" y="2925382"/>
            <a:ext cx="10103818" cy="3646868"/>
            <a:chOff x="1116833" y="2006075"/>
            <a:chExt cx="9794331" cy="3142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15695-6F1A-47F3-A414-D08F4B7F04EF}"/>
                </a:ext>
              </a:extLst>
            </p:cNvPr>
            <p:cNvSpPr/>
            <p:nvPr/>
          </p:nvSpPr>
          <p:spPr>
            <a:xfrm>
              <a:off x="1603884" y="3164441"/>
              <a:ext cx="4608512" cy="144016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SAP UI5 Design Time Component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14A4EF-64F4-4CC9-A4FD-E332377B20C2}"/>
                </a:ext>
              </a:extLst>
            </p:cNvPr>
            <p:cNvSpPr/>
            <p:nvPr/>
          </p:nvSpPr>
          <p:spPr>
            <a:xfrm>
              <a:off x="6212396" y="3164441"/>
              <a:ext cx="2810439" cy="144016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SAPUI5 Runtime Component</a:t>
              </a:r>
            </a:p>
            <a:p>
              <a:pPr algn="ctr"/>
              <a:endParaRPr lang="en-US" sz="1800" dirty="0"/>
            </a:p>
            <a:p>
              <a:pPr algn="ctr"/>
              <a:endParaRPr lang="en-US" sz="1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ED529E-B248-4756-9DFB-AC652F04D34D}"/>
                </a:ext>
              </a:extLst>
            </p:cNvPr>
            <p:cNvSpPr/>
            <p:nvPr/>
          </p:nvSpPr>
          <p:spPr>
            <a:xfrm>
              <a:off x="2387588" y="4780004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HTML5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A2053F-196D-4AD2-A145-63EB8BCD48DC}"/>
                </a:ext>
              </a:extLst>
            </p:cNvPr>
            <p:cNvSpPr/>
            <p:nvPr/>
          </p:nvSpPr>
          <p:spPr>
            <a:xfrm>
              <a:off x="3908140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CSS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08F89D-3EDE-4244-B1A1-C01069A4E6C9}"/>
                </a:ext>
              </a:extLst>
            </p:cNvPr>
            <p:cNvSpPr/>
            <p:nvPr/>
          </p:nvSpPr>
          <p:spPr>
            <a:xfrm>
              <a:off x="5483932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55151-EDAE-4E8E-B0FC-765D49A271A4}"/>
                </a:ext>
              </a:extLst>
            </p:cNvPr>
            <p:cNvSpPr/>
            <p:nvPr/>
          </p:nvSpPr>
          <p:spPr>
            <a:xfrm>
              <a:off x="7077608" y="4788388"/>
              <a:ext cx="1368152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jQuery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45DB2F-AC4D-4B7A-AF02-38CC7D8A957D}"/>
                </a:ext>
              </a:extLst>
            </p:cNvPr>
            <p:cNvSpPr/>
            <p:nvPr/>
          </p:nvSpPr>
          <p:spPr>
            <a:xfrm>
              <a:off x="1766352" y="4279456"/>
              <a:ext cx="1296144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sap.ui.core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49BD99-46DE-4DDE-979A-ABCC2A224D5F}"/>
                </a:ext>
              </a:extLst>
            </p:cNvPr>
            <p:cNvSpPr/>
            <p:nvPr/>
          </p:nvSpPr>
          <p:spPr>
            <a:xfrm>
              <a:off x="3204828" y="4279456"/>
              <a:ext cx="1361452" cy="28803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sap.ui.unified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5D134F-5F4A-4AD1-AFEC-4D00FD2937CB}"/>
                </a:ext>
              </a:extLst>
            </p:cNvPr>
            <p:cNvSpPr/>
            <p:nvPr/>
          </p:nvSpPr>
          <p:spPr>
            <a:xfrm>
              <a:off x="4708612" y="4256835"/>
              <a:ext cx="1440158" cy="31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sap.ui.core.mvc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71730-65B4-4405-995D-C111E1BF985E}"/>
                </a:ext>
              </a:extLst>
            </p:cNvPr>
            <p:cNvSpPr/>
            <p:nvPr/>
          </p:nvSpPr>
          <p:spPr>
            <a:xfrm>
              <a:off x="2479732" y="358294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A07F6F-221C-4101-BF6E-32B2F4390390}"/>
                </a:ext>
              </a:extLst>
            </p:cNvPr>
            <p:cNvSpPr/>
            <p:nvPr/>
          </p:nvSpPr>
          <p:spPr>
            <a:xfrm>
              <a:off x="2479732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sap.ui.table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B96796-1B6C-4CE8-951B-A7857BC103E4}"/>
                </a:ext>
              </a:extLst>
            </p:cNvPr>
            <p:cNvSpPr/>
            <p:nvPr/>
          </p:nvSpPr>
          <p:spPr>
            <a:xfrm>
              <a:off x="3910480" y="3584576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sap.ui.comp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384776-F079-470D-BF4C-7458081A5C34}"/>
                </a:ext>
              </a:extLst>
            </p:cNvPr>
            <p:cNvSpPr/>
            <p:nvPr/>
          </p:nvSpPr>
          <p:spPr>
            <a:xfrm>
              <a:off x="3918208" y="3912131"/>
              <a:ext cx="1296144" cy="28803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sap.ui.layout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947C6A-A11A-435B-B93F-5783BD914D81}"/>
                </a:ext>
              </a:extLst>
            </p:cNvPr>
            <p:cNvSpPr/>
            <p:nvPr/>
          </p:nvSpPr>
          <p:spPr>
            <a:xfrm>
              <a:off x="2773219" y="2118884"/>
              <a:ext cx="1388978" cy="6043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BAS or VS Code</a:t>
              </a:r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79EAAC44-20F4-40CC-B5AE-9C8B0DC2C42A}"/>
                </a:ext>
              </a:extLst>
            </p:cNvPr>
            <p:cNvSpPr/>
            <p:nvPr/>
          </p:nvSpPr>
          <p:spPr>
            <a:xfrm>
              <a:off x="1116833" y="2694877"/>
              <a:ext cx="422823" cy="349780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3A8E1ED4-D320-4095-BE6C-0D22A2204239}"/>
                </a:ext>
              </a:extLst>
            </p:cNvPr>
            <p:cNvCxnSpPr>
              <a:cxnSpLocks/>
              <a:stCxn id="24" idx="6"/>
              <a:endCxn id="23" idx="1"/>
            </p:cNvCxnSpPr>
            <p:nvPr/>
          </p:nvCxnSpPr>
          <p:spPr>
            <a:xfrm flipV="1">
              <a:off x="1539656" y="2421068"/>
              <a:ext cx="1233562" cy="44869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312F0E-E374-4C37-8C78-DAD156747EF8}"/>
                </a:ext>
              </a:extLst>
            </p:cNvPr>
            <p:cNvCxnSpPr>
              <a:cxnSpLocks/>
              <a:stCxn id="23" idx="3"/>
              <a:endCxn id="32" idx="1"/>
            </p:cNvCxnSpPr>
            <p:nvPr/>
          </p:nvCxnSpPr>
          <p:spPr>
            <a:xfrm flipV="1">
              <a:off x="4162197" y="2396990"/>
              <a:ext cx="2379461" cy="24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row: Up 26">
              <a:extLst>
                <a:ext uri="{FF2B5EF4-FFF2-40B4-BE49-F238E27FC236}">
                  <a16:creationId xmlns:a16="http://schemas.microsoft.com/office/drawing/2014/main" id="{569A4424-AA78-4D19-85C2-D830EB344F09}"/>
                </a:ext>
              </a:extLst>
            </p:cNvPr>
            <p:cNvSpPr/>
            <p:nvPr/>
          </p:nvSpPr>
          <p:spPr>
            <a:xfrm>
              <a:off x="3467708" y="2703286"/>
              <a:ext cx="203077" cy="46115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Arrow: Striped Right 27">
              <a:extLst>
                <a:ext uri="{FF2B5EF4-FFF2-40B4-BE49-F238E27FC236}">
                  <a16:creationId xmlns:a16="http://schemas.microsoft.com/office/drawing/2014/main" id="{C1CB1187-A0B8-4FE6-8E14-787B72DA9F97}"/>
                </a:ext>
              </a:extLst>
            </p:cNvPr>
            <p:cNvSpPr/>
            <p:nvPr/>
          </p:nvSpPr>
          <p:spPr>
            <a:xfrm>
              <a:off x="9022836" y="3582946"/>
              <a:ext cx="853582" cy="24326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29" name="Rectangle: Folded Corner 28">
              <a:extLst>
                <a:ext uri="{FF2B5EF4-FFF2-40B4-BE49-F238E27FC236}">
                  <a16:creationId xmlns:a16="http://schemas.microsoft.com/office/drawing/2014/main" id="{01787EB2-A71E-492F-BDE5-23971F1FF746}"/>
                </a:ext>
              </a:extLst>
            </p:cNvPr>
            <p:cNvSpPr/>
            <p:nvPr/>
          </p:nvSpPr>
          <p:spPr>
            <a:xfrm>
              <a:off x="9876418" y="3426183"/>
              <a:ext cx="1034746" cy="916674"/>
            </a:xfrm>
            <a:prstGeom prst="foldedCorne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HTML+CSS+JS</a:t>
              </a: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30BC51CD-CECE-428B-8D15-BA398828B117}"/>
                </a:ext>
              </a:extLst>
            </p:cNvPr>
            <p:cNvSpPr/>
            <p:nvPr/>
          </p:nvSpPr>
          <p:spPr>
            <a:xfrm>
              <a:off x="6924092" y="3826206"/>
              <a:ext cx="1582492" cy="60941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Renderer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2E606C49-0A22-43A0-B75F-AA65BAAE92EF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rot="5400000">
              <a:off x="6735825" y="2975176"/>
              <a:ext cx="376537" cy="12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Scroll: Vertical 31">
              <a:extLst>
                <a:ext uri="{FF2B5EF4-FFF2-40B4-BE49-F238E27FC236}">
                  <a16:creationId xmlns:a16="http://schemas.microsoft.com/office/drawing/2014/main" id="{57F718DA-7613-4AD6-AE6F-BC6DFD5950E8}"/>
                </a:ext>
              </a:extLst>
            </p:cNvPr>
            <p:cNvSpPr/>
            <p:nvPr/>
          </p:nvSpPr>
          <p:spPr>
            <a:xfrm>
              <a:off x="6425070" y="2006075"/>
              <a:ext cx="998044" cy="781829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App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8A1786-4C95-43E2-82AA-6B074DBB96AB}"/>
              </a:ext>
            </a:extLst>
          </p:cNvPr>
          <p:cNvSpPr txBox="1"/>
          <p:nvPr/>
        </p:nvSpPr>
        <p:spPr>
          <a:xfrm>
            <a:off x="1444245" y="3900241"/>
            <a:ext cx="1701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Using the Libraries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FBD9B-D770-4577-8725-41477643D007}"/>
              </a:ext>
            </a:extLst>
          </p:cNvPr>
          <p:cNvSpPr txBox="1"/>
          <p:nvPr/>
        </p:nvSpPr>
        <p:spPr>
          <a:xfrm>
            <a:off x="4476583" y="3106617"/>
            <a:ext cx="1345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Creating a App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FEAC43-DB96-41C9-B40D-5E21AF1E35D6}"/>
              </a:ext>
            </a:extLst>
          </p:cNvPr>
          <p:cNvSpPr/>
          <p:nvPr/>
        </p:nvSpPr>
        <p:spPr>
          <a:xfrm>
            <a:off x="8884054" y="6018912"/>
            <a:ext cx="1477002" cy="723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5A3B34-E549-4AF9-A14A-2BA631B61B19}"/>
              </a:ext>
            </a:extLst>
          </p:cNvPr>
          <p:cNvSpPr txBox="1"/>
          <p:nvPr/>
        </p:nvSpPr>
        <p:spPr>
          <a:xfrm>
            <a:off x="8393967" y="3812149"/>
            <a:ext cx="1258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Runtime component converts the code of application to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F1B18DDB-1A22-49DD-A7B8-2A43166CD145}"/>
              </a:ext>
            </a:extLst>
          </p:cNvPr>
          <p:cNvSpPr/>
          <p:nvPr/>
        </p:nvSpPr>
        <p:spPr>
          <a:xfrm>
            <a:off x="9602967" y="5515874"/>
            <a:ext cx="234477" cy="537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1108BC-AEE3-48EE-81B8-09DAB7189E19}"/>
              </a:ext>
            </a:extLst>
          </p:cNvPr>
          <p:cNvSpPr txBox="1"/>
          <p:nvPr/>
        </p:nvSpPr>
        <p:spPr>
          <a:xfrm>
            <a:off x="9789346" y="5611070"/>
            <a:ext cx="1762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browser will now understand the code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9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MVC Architecture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Stands for Model , View and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MVC is a design pattern used in software industries to build applications.</a:t>
            </a:r>
            <a:endParaRPr lang="en-US" b="0" i="0" dirty="0">
              <a:effectLst/>
            </a:endParaRPr>
          </a:p>
          <a:p>
            <a:pPr algn="just"/>
            <a:r>
              <a:rPr lang="en-US" dirty="0"/>
              <a:t>      </a:t>
            </a:r>
            <a:r>
              <a:rPr lang="en-US" b="1" dirty="0"/>
              <a:t>1. Model:  </a:t>
            </a:r>
            <a:r>
              <a:rPr lang="en-US" dirty="0"/>
              <a:t>It holds the data of the application inside itself.</a:t>
            </a:r>
            <a:endParaRPr lang="en-US" b="1" dirty="0"/>
          </a:p>
          <a:p>
            <a:pPr algn="just"/>
            <a:r>
              <a:rPr lang="en-US" b="1" i="0" dirty="0">
                <a:effectLst/>
              </a:rPr>
              <a:t>      2. View: </a:t>
            </a:r>
            <a:r>
              <a:rPr lang="en-US" i="0" dirty="0">
                <a:effectLst/>
              </a:rPr>
              <a:t>It is the output and input interface of the application or can say it is the user interface .</a:t>
            </a:r>
            <a:endParaRPr lang="en-US" b="1" i="0" dirty="0">
              <a:effectLst/>
            </a:endParaRPr>
          </a:p>
          <a:p>
            <a:pPr algn="just"/>
            <a:r>
              <a:rPr lang="en-US" b="1" dirty="0"/>
              <a:t>      3. Controller : </a:t>
            </a:r>
            <a:r>
              <a:rPr lang="en-US" dirty="0"/>
              <a:t>It has all the processing logic inside itself (all written in JavaScript).</a:t>
            </a:r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A96D7A-5062-4816-9676-2944CAEDABF5}"/>
              </a:ext>
            </a:extLst>
          </p:cNvPr>
          <p:cNvSpPr/>
          <p:nvPr/>
        </p:nvSpPr>
        <p:spPr>
          <a:xfrm>
            <a:off x="4171948" y="3068254"/>
            <a:ext cx="3248025" cy="1462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  <a:p>
            <a:pPr algn="ctr"/>
            <a:r>
              <a:rPr lang="en-US" dirty="0"/>
              <a:t>[Processing]</a:t>
            </a:r>
          </a:p>
          <a:p>
            <a:pPr algn="ctr"/>
            <a:r>
              <a:rPr lang="en-US" sz="1400" dirty="0">
                <a:solidFill>
                  <a:schemeClr val="accent3"/>
                </a:solidFill>
              </a:rPr>
              <a:t>All processing logic is written in JavaScript because browser only understand JavaScript.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22BA8E-996F-4A04-AF9D-49746A464A85}"/>
              </a:ext>
            </a:extLst>
          </p:cNvPr>
          <p:cNvSpPr/>
          <p:nvPr/>
        </p:nvSpPr>
        <p:spPr>
          <a:xfrm>
            <a:off x="2014535" y="5273197"/>
            <a:ext cx="2224089" cy="1104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  <a:p>
            <a:pPr algn="ctr"/>
            <a:r>
              <a:rPr lang="en-US" dirty="0"/>
              <a:t>I/O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C3EB0D-62CB-432C-87F4-7EC50622B910}"/>
              </a:ext>
            </a:extLst>
          </p:cNvPr>
          <p:cNvSpPr/>
          <p:nvPr/>
        </p:nvSpPr>
        <p:spPr>
          <a:xfrm>
            <a:off x="7858125" y="4985653"/>
            <a:ext cx="2795588" cy="147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[Data]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705289-B176-44A4-A6C7-F61050E2BA18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814065" y="5900081"/>
            <a:ext cx="12004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8C5EC7-F996-41D6-90B0-BD21A4C496F7}"/>
              </a:ext>
            </a:extLst>
          </p:cNvPr>
          <p:cNvCxnSpPr>
            <a:cxnSpLocks/>
          </p:cNvCxnSpPr>
          <p:nvPr/>
        </p:nvCxnSpPr>
        <p:spPr>
          <a:xfrm flipV="1">
            <a:off x="2315363" y="3906208"/>
            <a:ext cx="1856585" cy="1366989"/>
          </a:xfrm>
          <a:prstGeom prst="bentConnector3">
            <a:avLst>
              <a:gd name="adj1" fmla="val 28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29C64CA-B3D3-4A47-AF19-50D9A2F4E47F}"/>
              </a:ext>
            </a:extLst>
          </p:cNvPr>
          <p:cNvCxnSpPr>
            <a:cxnSpLocks/>
          </p:cNvCxnSpPr>
          <p:nvPr/>
        </p:nvCxnSpPr>
        <p:spPr>
          <a:xfrm rot="10800000">
            <a:off x="7443789" y="3587267"/>
            <a:ext cx="2838455" cy="1398387"/>
          </a:xfrm>
          <a:prstGeom prst="bentConnector3">
            <a:avLst>
              <a:gd name="adj1" fmla="val 130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905E4A-15BB-4620-AA24-22D526D269E6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419973" y="3799495"/>
            <a:ext cx="1028698" cy="11703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85D24D-0639-4797-B08C-90338039EF64}"/>
              </a:ext>
            </a:extLst>
          </p:cNvPr>
          <p:cNvSpPr txBox="1"/>
          <p:nvPr/>
        </p:nvSpPr>
        <p:spPr>
          <a:xfrm>
            <a:off x="851840" y="4441437"/>
            <a:ext cx="153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View Triggers a event to the controller.</a:t>
            </a:r>
          </a:p>
          <a:p>
            <a:pPr algn="ctr"/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&lt;&lt;Event&gt;&gt;</a:t>
            </a:r>
          </a:p>
          <a:p>
            <a:endParaRPr 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18D92-C5C9-49BB-8447-22F15C26F4A7}"/>
              </a:ext>
            </a:extLst>
          </p:cNvPr>
          <p:cNvSpPr txBox="1"/>
          <p:nvPr/>
        </p:nvSpPr>
        <p:spPr>
          <a:xfrm>
            <a:off x="2444894" y="2801062"/>
            <a:ext cx="295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has a </a:t>
            </a:r>
            <a:r>
              <a:rPr lang="en-US" sz="1200" b="1" u="sng" dirty="0"/>
              <a:t>event handler </a:t>
            </a:r>
            <a:r>
              <a:rPr lang="en-US" sz="1200" b="1" dirty="0"/>
              <a:t>to handle the triggered event </a:t>
            </a:r>
          </a:p>
          <a:p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eventHandler</a:t>
            </a:r>
            <a:r>
              <a:rPr lang="en-US" sz="1200" b="1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1DC975-1339-4FD5-B51B-E501E2C5A489}"/>
              </a:ext>
            </a:extLst>
          </p:cNvPr>
          <p:cNvSpPr txBox="1"/>
          <p:nvPr/>
        </p:nvSpPr>
        <p:spPr>
          <a:xfrm>
            <a:off x="7434261" y="3862035"/>
            <a:ext cx="1171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the event need the data it </a:t>
            </a:r>
            <a:r>
              <a:rPr lang="en-US" sz="1200" b="1" u="sng" dirty="0">
                <a:solidFill>
                  <a:schemeClr val="accent4">
                    <a:lumMod val="75000"/>
                  </a:schemeClr>
                </a:solidFill>
              </a:rPr>
              <a:t>request</a:t>
            </a:r>
            <a:r>
              <a:rPr lang="en-US" sz="1200" b="1" dirty="0"/>
              <a:t> the model for the data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EF1EBF1-B88D-4685-991C-E831E8FC767A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126581" y="4530735"/>
            <a:ext cx="1216825" cy="7424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B9AC42-5F1A-4BCF-A624-C16BCBEBD052}"/>
              </a:ext>
            </a:extLst>
          </p:cNvPr>
          <p:cNvSpPr txBox="1"/>
          <p:nvPr/>
        </p:nvSpPr>
        <p:spPr>
          <a:xfrm>
            <a:off x="9984685" y="3493454"/>
            <a:ext cx="1200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will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notify</a:t>
            </a:r>
            <a:r>
              <a:rPr lang="en-US" sz="1200" b="1" dirty="0"/>
              <a:t> the controller back again with the data.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B8C2B0-E138-4C14-B354-CC6DA3BCD4A9}"/>
              </a:ext>
            </a:extLst>
          </p:cNvPr>
          <p:cNvSpPr txBox="1"/>
          <p:nvPr/>
        </p:nvSpPr>
        <p:spPr>
          <a:xfrm>
            <a:off x="3143250" y="4509386"/>
            <a:ext cx="1443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controller get the data and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notifies</a:t>
            </a:r>
            <a:r>
              <a:rPr lang="en-US" sz="1200" b="1" dirty="0"/>
              <a:t> the view back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5979DC-C12C-43E5-BA8F-253A4F85EB22}"/>
              </a:ext>
            </a:extLst>
          </p:cNvPr>
          <p:cNvSpPr txBox="1"/>
          <p:nvPr/>
        </p:nvSpPr>
        <p:spPr>
          <a:xfrm>
            <a:off x="161925" y="6143525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EB724B74-3B28-47B4-BEC4-1B9A16960F94}"/>
              </a:ext>
            </a:extLst>
          </p:cNvPr>
          <p:cNvSpPr/>
          <p:nvPr/>
        </p:nvSpPr>
        <p:spPr>
          <a:xfrm>
            <a:off x="4238624" y="5482807"/>
            <a:ext cx="3552825" cy="7664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Binding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241F1B-0B66-4554-8D4A-450645327227}"/>
              </a:ext>
            </a:extLst>
          </p:cNvPr>
          <p:cNvSpPr txBox="1"/>
          <p:nvPr/>
        </p:nvSpPr>
        <p:spPr>
          <a:xfrm>
            <a:off x="4714876" y="5101471"/>
            <a:ext cx="2795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If we want direct interaction between view and model we use data binding</a:t>
            </a:r>
          </a:p>
        </p:txBody>
      </p:sp>
      <p:sp>
        <p:nvSpPr>
          <p:cNvPr id="72" name="Smiley Face 71">
            <a:extLst>
              <a:ext uri="{FF2B5EF4-FFF2-40B4-BE49-F238E27FC236}">
                <a16:creationId xmlns:a16="http://schemas.microsoft.com/office/drawing/2014/main" id="{1E44ED2B-5B00-4FAE-9BF5-A12E445D1D9A}"/>
              </a:ext>
            </a:extLst>
          </p:cNvPr>
          <p:cNvSpPr/>
          <p:nvPr/>
        </p:nvSpPr>
        <p:spPr>
          <a:xfrm>
            <a:off x="161925" y="5563135"/>
            <a:ext cx="652140" cy="67389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Project Structure of UI5 Project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</a:rPr>
              <a:t>When you create a new SAPUI5 application, you will be able to see a folder structure created in your project explorer like below.</a:t>
            </a:r>
            <a:r>
              <a:rPr lang="en-US" dirty="0"/>
              <a:t> 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In a SAP project there are a number of folders and files that you will not recognize if you are not familiar with MVC. Let's have a quick overview.</a:t>
            </a:r>
          </a:p>
          <a:p>
            <a:pPr algn="just"/>
            <a:r>
              <a:rPr lang="en-US" b="0" i="0" dirty="0">
                <a:solidFill>
                  <a:srgbClr val="313B3F"/>
                </a:solidFill>
                <a:effectLst/>
              </a:rPr>
              <a:t>Within a given project inside the </a:t>
            </a:r>
            <a:r>
              <a:rPr lang="en-US" b="1" i="0" dirty="0">
                <a:solidFill>
                  <a:srgbClr val="313B3F"/>
                </a:solidFill>
                <a:effectLst/>
              </a:rPr>
              <a:t>webapp</a:t>
            </a:r>
            <a:r>
              <a:rPr lang="en-US" b="0" i="0" dirty="0">
                <a:solidFill>
                  <a:srgbClr val="313B3F"/>
                </a:solidFill>
                <a:effectLst/>
              </a:rPr>
              <a:t> folder , you have three core folders</a:t>
            </a:r>
            <a:endParaRPr lang="en-US" dirty="0">
              <a:solidFill>
                <a:srgbClr val="313B3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13B3F"/>
                </a:solidFill>
              </a:rPr>
              <a:t>Controller</a:t>
            </a:r>
          </a:p>
          <a:p>
            <a:pPr algn="just"/>
            <a:endParaRPr lang="en-US" b="0" i="0" dirty="0">
              <a:solidFill>
                <a:srgbClr val="313B3F"/>
              </a:solidFill>
              <a:effectLst/>
            </a:endParaRPr>
          </a:p>
          <a:p>
            <a:pPr algn="just"/>
            <a:r>
              <a:rPr lang="en-US" b="1" dirty="0">
                <a:solidFill>
                  <a:srgbClr val="313B3F"/>
                </a:solidFill>
              </a:rPr>
              <a:t>webapp folder : </a:t>
            </a:r>
            <a:r>
              <a:rPr lang="en-US" dirty="0">
                <a:solidFill>
                  <a:srgbClr val="313B3F"/>
                </a:solidFill>
              </a:rPr>
              <a:t>webapp folder is the root folder of the application in which all the core folders and files of the application were kept.</a:t>
            </a:r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DF586-C430-4F5F-A2F9-35412E3C3DD0}"/>
              </a:ext>
            </a:extLst>
          </p:cNvPr>
          <p:cNvSpPr/>
          <p:nvPr/>
        </p:nvSpPr>
        <p:spPr>
          <a:xfrm>
            <a:off x="6562725" y="2333625"/>
            <a:ext cx="1514475" cy="2952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7A183-5FE8-4A85-A755-B99DC188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145" y="3933883"/>
            <a:ext cx="38567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9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UI5 Project in VS Code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Pre-requisites: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node.js v14 or above installed in our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have sap ui5 tooling installed in our system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@ui5/cli</a:t>
            </a:r>
            <a:r>
              <a:rPr lang="en-US" b="1" i="1" dirty="0"/>
              <a:t> (ui5 command line tool)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npm install –g @sap/ux-ui5 tooling  </a:t>
            </a:r>
            <a:r>
              <a:rPr lang="en-US" b="1" i="1" dirty="0"/>
              <a:t>(Fiori command tools)</a:t>
            </a:r>
          </a:p>
          <a:p>
            <a:r>
              <a:rPr lang="en-US" dirty="0"/>
              <a:t>Both are pre-installed in BAS (Business Application Studio)</a:t>
            </a:r>
          </a:p>
          <a:p>
            <a:endParaRPr lang="en-US" dirty="0"/>
          </a:p>
          <a:p>
            <a:r>
              <a:rPr lang="en-US" u="sng" dirty="0"/>
              <a:t>App creation:-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UI5 project , Create a Folder for your project (</a:t>
            </a:r>
            <a:r>
              <a:rPr lang="en-US" b="1" dirty="0"/>
              <a:t>UI5project</a:t>
            </a:r>
            <a:r>
              <a:rPr lang="en-US" dirty="0"/>
              <a:t>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create a </a:t>
            </a:r>
            <a:r>
              <a:rPr lang="en-US" b="1" dirty="0">
                <a:solidFill>
                  <a:srgbClr val="FF0000"/>
                </a:solidFill>
              </a:rPr>
              <a:t>webapp</a:t>
            </a:r>
            <a:r>
              <a:rPr lang="en-US" dirty="0"/>
              <a:t> folder inside our project folder.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inside webapp folder create 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manifest.json </a:t>
            </a:r>
            <a:r>
              <a:rPr lang="en-US" dirty="0"/>
              <a:t>file</a:t>
            </a:r>
          </a:p>
          <a:p>
            <a:r>
              <a:rPr lang="en-US" dirty="0"/>
              <a:t>       inside manifest.json file create “sap.app”</a:t>
            </a:r>
          </a:p>
          <a:p>
            <a:r>
              <a:rPr lang="en-US" dirty="0"/>
              <a:t>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“sap.app”:{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“id”: “mickey</a:t>
            </a:r>
            <a:r>
              <a:rPr lang="en-US" dirty="0">
                <a:solidFill>
                  <a:srgbClr val="FF0000"/>
                </a:solidFill>
              </a:rPr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                                                                  } 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Initialize a node project , In the project terminal run command </a:t>
            </a:r>
            <a:r>
              <a:rPr lang="en-US" b="1" dirty="0">
                <a:solidFill>
                  <a:srgbClr val="FF0000"/>
                </a:solidFill>
              </a:rPr>
              <a:t>npm init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(auto generate a package.json file).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 </a:t>
            </a:r>
            <a:r>
              <a:rPr lang="en-US" b="1" dirty="0">
                <a:solidFill>
                  <a:srgbClr val="FF0000"/>
                </a:solidFill>
              </a:rPr>
              <a:t>ui5 init </a:t>
            </a:r>
            <a:r>
              <a:rPr lang="en-US" dirty="0"/>
              <a:t>command inside the terminal</a:t>
            </a:r>
            <a:r>
              <a:rPr lang="en-US" b="1" dirty="0"/>
              <a:t> </a:t>
            </a:r>
            <a:r>
              <a:rPr lang="en-US" dirty="0"/>
              <a:t>(ui5.yaml file will generated automatically)</a:t>
            </a:r>
            <a:r>
              <a:rPr lang="en-US" b="1" dirty="0"/>
              <a:t> </a:t>
            </a:r>
          </a:p>
          <a:p>
            <a:endParaRPr lang="en-US" b="1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88B5C-D2F8-4263-A5D7-EA5B3684C4B9}"/>
              </a:ext>
            </a:extLst>
          </p:cNvPr>
          <p:cNvSpPr/>
          <p:nvPr/>
        </p:nvSpPr>
        <p:spPr>
          <a:xfrm>
            <a:off x="8953500" y="3318246"/>
            <a:ext cx="2014330" cy="1208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Id is the identifier of the project.</a:t>
            </a:r>
          </a:p>
          <a:p>
            <a:r>
              <a:rPr lang="en-US" sz="1400" dirty="0">
                <a:solidFill>
                  <a:schemeClr val="tx1"/>
                </a:solidFill>
              </a:rPr>
              <a:t>You can give any name as a pet name of the webapp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FB93FC-EB17-438D-9967-CEE61FD81450}"/>
              </a:ext>
            </a:extLst>
          </p:cNvPr>
          <p:cNvCxnSpPr>
            <a:cxnSpLocks/>
          </p:cNvCxnSpPr>
          <p:nvPr/>
        </p:nvCxnSpPr>
        <p:spPr>
          <a:xfrm flipH="1">
            <a:off x="5238750" y="4457700"/>
            <a:ext cx="37147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50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>
            <a:extLst>
              <a:ext uri="{FF2B5EF4-FFF2-40B4-BE49-F238E27FC236}">
                <a16:creationId xmlns:a16="http://schemas.microsoft.com/office/drawing/2014/main" id="{AF93BBAF-6EE1-4591-9B30-F5586142D4FB}"/>
              </a:ext>
            </a:extLst>
          </p:cNvPr>
          <p:cNvSpPr txBox="1">
            <a:spLocks/>
          </p:cNvSpPr>
          <p:nvPr/>
        </p:nvSpPr>
        <p:spPr>
          <a:xfrm>
            <a:off x="261764" y="188641"/>
            <a:ext cx="11161642" cy="59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ooper Black" panose="0208090404030B020404" pitchFamily="18" charset="0"/>
              </a:rPr>
              <a:t>First </a:t>
            </a:r>
            <a:r>
              <a:rPr lang="en-US" sz="3600" b="1" dirty="0">
                <a:latin typeface="Cooper Black" panose="0208090404030B020404" pitchFamily="18" charset="0"/>
              </a:rPr>
              <a:t>App</a:t>
            </a:r>
            <a:r>
              <a:rPr lang="en-US" sz="3600" dirty="0">
                <a:latin typeface="Cooper Black" panose="0208090404030B020404" pitchFamily="18" charset="0"/>
              </a:rPr>
              <a:t> Continues……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EC1A83-C55E-46CD-B906-A781D8F74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78" y="71203"/>
            <a:ext cx="716699" cy="707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C85CD6-AB30-4AE8-A63C-5B98D31A98D7}"/>
              </a:ext>
            </a:extLst>
          </p:cNvPr>
          <p:cNvSpPr txBox="1"/>
          <p:nvPr/>
        </p:nvSpPr>
        <p:spPr>
          <a:xfrm>
            <a:off x="261764" y="779090"/>
            <a:ext cx="111616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App-Code:-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index.html </a:t>
            </a:r>
            <a:r>
              <a:rPr lang="en-US" dirty="0"/>
              <a:t>, load the sapui5 framework from CDN and specify the properties like library and theme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the terminal run command </a:t>
            </a:r>
            <a:r>
              <a:rPr lang="en-US" b="1" u="sng" dirty="0">
                <a:solidFill>
                  <a:schemeClr val="accent6"/>
                </a:solidFill>
              </a:rPr>
              <a:t>fiori run --open index.html </a:t>
            </a:r>
            <a:r>
              <a:rPr lang="en-US" dirty="0"/>
              <a:t>to run your application on  the browser.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50716297-1661-465B-A972-8080F84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77670" y="6639339"/>
            <a:ext cx="2014330" cy="14745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www.anubhavtrainings.com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425C-2A65-4B98-A3C4-C037B3875D26}"/>
              </a:ext>
            </a:extLst>
          </p:cNvPr>
          <p:cNvSpPr txBox="1"/>
          <p:nvPr/>
        </p:nvSpPr>
        <p:spPr>
          <a:xfrm>
            <a:off x="9492152" y="2299690"/>
            <a:ext cx="172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Here we have to also mention the namespace of the application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1ADA0E-792A-47F3-A2F2-CDF0409FAB98}"/>
              </a:ext>
            </a:extLst>
          </p:cNvPr>
          <p:cNvSpPr txBox="1"/>
          <p:nvPr/>
        </p:nvSpPr>
        <p:spPr>
          <a:xfrm>
            <a:off x="667798" y="1908536"/>
            <a:ext cx="1927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This is also know asUI5 Bootstrap Code used to initialize the UI5 Framework initially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49679D-15BA-4D9A-9654-2E8452482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64" y="1416181"/>
            <a:ext cx="6730784" cy="2394123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C6C5848E-284B-4E45-9FFC-3FE6C2DA06FA}"/>
              </a:ext>
            </a:extLst>
          </p:cNvPr>
          <p:cNvSpPr/>
          <p:nvPr/>
        </p:nvSpPr>
        <p:spPr>
          <a:xfrm>
            <a:off x="2507171" y="1908536"/>
            <a:ext cx="869696" cy="80010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22E4863-F273-49D3-B358-31DEFA63B3C0}"/>
              </a:ext>
            </a:extLst>
          </p:cNvPr>
          <p:cNvSpPr/>
          <p:nvPr/>
        </p:nvSpPr>
        <p:spPr>
          <a:xfrm>
            <a:off x="5216241" y="2381250"/>
            <a:ext cx="232060" cy="327386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685BE6-6689-412B-BF28-F829B4B80F5F}"/>
              </a:ext>
            </a:extLst>
          </p:cNvPr>
          <p:cNvCxnSpPr/>
          <p:nvPr/>
        </p:nvCxnSpPr>
        <p:spPr>
          <a:xfrm flipH="1">
            <a:off x="5553075" y="2524125"/>
            <a:ext cx="4029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47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296480"/>
    </a:accent1>
    <a:accent2>
      <a:srgbClr val="6AB7C2"/>
    </a:accent2>
    <a:accent3>
      <a:srgbClr val="F1C96C"/>
    </a:accent3>
    <a:accent4>
      <a:srgbClr val="F4614E"/>
    </a:accent4>
    <a:accent5>
      <a:srgbClr val="FBCB95"/>
    </a:accent5>
    <a:accent6>
      <a:srgbClr val="104A57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16117</TotalTime>
  <Words>2548</Words>
  <Application>Microsoft Office PowerPoint</Application>
  <PresentationFormat>Widescreen</PresentationFormat>
  <Paragraphs>322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72</vt:lpstr>
      <vt:lpstr>-apple-system</vt:lpstr>
      <vt:lpstr>Arial</vt:lpstr>
      <vt:lpstr>Calibri</vt:lpstr>
      <vt:lpstr>Calibri Light</vt:lpstr>
      <vt:lpstr>Cooper Black</vt:lpstr>
      <vt:lpstr>Courier New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Siddhant</cp:lastModifiedBy>
  <cp:revision>727</cp:revision>
  <dcterms:created xsi:type="dcterms:W3CDTF">2016-07-10T03:33:26Z</dcterms:created>
  <dcterms:modified xsi:type="dcterms:W3CDTF">2022-03-08T12:51:27Z</dcterms:modified>
</cp:coreProperties>
</file>